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7"/>
  </p:notesMasterIdLst>
  <p:sldIdLst>
    <p:sldId id="257" r:id="rId2"/>
    <p:sldId id="307" r:id="rId3"/>
    <p:sldId id="308" r:id="rId4"/>
    <p:sldId id="282" r:id="rId5"/>
    <p:sldId id="326" r:id="rId6"/>
    <p:sldId id="309" r:id="rId7"/>
    <p:sldId id="311" r:id="rId8"/>
    <p:sldId id="325" r:id="rId9"/>
    <p:sldId id="328" r:id="rId10"/>
    <p:sldId id="327" r:id="rId11"/>
    <p:sldId id="329" r:id="rId12"/>
    <p:sldId id="322" r:id="rId13"/>
    <p:sldId id="269" r:id="rId14"/>
    <p:sldId id="256" r:id="rId15"/>
    <p:sldId id="330"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8F8F8"/>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93D81CF-94F2-401A-BA57-92F5A7B2D0C5}" styleName="中度样式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7E9639D4-E3E2-4D34-9284-5A2195B3D0D7}" styleName="浅色样式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06" autoAdjust="0"/>
    <p:restoredTop sz="94660"/>
  </p:normalViewPr>
  <p:slideViewPr>
    <p:cSldViewPr snapToGrid="0">
      <p:cViewPr varScale="1">
        <p:scale>
          <a:sx n="88" d="100"/>
          <a:sy n="88" d="100"/>
        </p:scale>
        <p:origin x="210" y="4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 Minh" userId="6e6069f156031e61" providerId="LiveId" clId="{128E868B-6243-4522-A5D7-A57A13E294EA}"/>
    <pc:docChg chg="modSld">
      <pc:chgData name="La Minh" userId="6e6069f156031e61" providerId="LiveId" clId="{128E868B-6243-4522-A5D7-A57A13E294EA}" dt="2025-07-06T16:55:16.074" v="34" actId="20577"/>
      <pc:docMkLst>
        <pc:docMk/>
      </pc:docMkLst>
      <pc:sldChg chg="modSp mod">
        <pc:chgData name="La Minh" userId="6e6069f156031e61" providerId="LiveId" clId="{128E868B-6243-4522-A5D7-A57A13E294EA}" dt="2025-07-06T16:55:16.074" v="34" actId="20577"/>
        <pc:sldMkLst>
          <pc:docMk/>
          <pc:sldMk cId="0" sldId="327"/>
        </pc:sldMkLst>
        <pc:graphicFrameChg chg="mod modGraphic">
          <ac:chgData name="La Minh" userId="6e6069f156031e61" providerId="LiveId" clId="{128E868B-6243-4522-A5D7-A57A13E294EA}" dt="2025-07-06T16:55:16.074" v="34" actId="20577"/>
          <ac:graphicFrameMkLst>
            <pc:docMk/>
            <pc:sldMk cId="0" sldId="327"/>
            <ac:graphicFrameMk id="2" creationId="{00000000-0000-0000-0000-000000000000}"/>
          </ac:graphicFrameMkLst>
        </pc:graphicFrameChg>
      </pc:sldChg>
    </pc:docChg>
  </pc:docChgLst>
  <pc:docChgLst>
    <pc:chgData name="La Minh" userId="6e6069f156031e61" providerId="LiveId" clId="{7B4884D3-4238-49D4-B25D-BC904ADA76D6}"/>
    <pc:docChg chg="undo redo custSel modSld">
      <pc:chgData name="La Minh" userId="6e6069f156031e61" providerId="LiveId" clId="{7B4884D3-4238-49D4-B25D-BC904ADA76D6}" dt="2025-06-17T14:13:12.124" v="405" actId="404"/>
      <pc:docMkLst>
        <pc:docMk/>
      </pc:docMkLst>
      <pc:sldChg chg="addSp delSp modSp mod">
        <pc:chgData name="La Minh" userId="6e6069f156031e61" providerId="LiveId" clId="{7B4884D3-4238-49D4-B25D-BC904ADA76D6}" dt="2025-06-17T14:13:12.124" v="405" actId="404"/>
        <pc:sldMkLst>
          <pc:docMk/>
          <pc:sldMk cId="0" sldId="256"/>
        </pc:sldMkLst>
        <pc:spChg chg="mod">
          <ac:chgData name="La Minh" userId="6e6069f156031e61" providerId="LiveId" clId="{7B4884D3-4238-49D4-B25D-BC904ADA76D6}" dt="2025-06-17T13:44:44.859" v="390" actId="14100"/>
          <ac:spMkLst>
            <pc:docMk/>
            <pc:sldMk cId="0" sldId="256"/>
            <ac:spMk id="2" creationId="{00000000-0000-0000-0000-000000000000}"/>
          </ac:spMkLst>
        </pc:spChg>
        <pc:spChg chg="mod">
          <ac:chgData name="La Minh" userId="6e6069f156031e61" providerId="LiveId" clId="{7B4884D3-4238-49D4-B25D-BC904ADA76D6}" dt="2025-06-17T13:42:10.996" v="380" actId="1076"/>
          <ac:spMkLst>
            <pc:docMk/>
            <pc:sldMk cId="0" sldId="256"/>
            <ac:spMk id="5" creationId="{00000000-0000-0000-0000-000000000000}"/>
          </ac:spMkLst>
        </pc:spChg>
        <pc:spChg chg="mod">
          <ac:chgData name="La Minh" userId="6e6069f156031e61" providerId="LiveId" clId="{7B4884D3-4238-49D4-B25D-BC904ADA76D6}" dt="2025-06-17T13:42:10.996" v="380" actId="1076"/>
          <ac:spMkLst>
            <pc:docMk/>
            <pc:sldMk cId="0" sldId="256"/>
            <ac:spMk id="9" creationId="{00000000-0000-0000-0000-000000000000}"/>
          </ac:spMkLst>
        </pc:spChg>
        <pc:spChg chg="mod">
          <ac:chgData name="La Minh" userId="6e6069f156031e61" providerId="LiveId" clId="{7B4884D3-4238-49D4-B25D-BC904ADA76D6}" dt="2025-06-17T13:42:10.996" v="380" actId="1076"/>
          <ac:spMkLst>
            <pc:docMk/>
            <pc:sldMk cId="0" sldId="256"/>
            <ac:spMk id="10" creationId="{00000000-0000-0000-0000-000000000000}"/>
          </ac:spMkLst>
        </pc:spChg>
        <pc:spChg chg="mod">
          <ac:chgData name="La Minh" userId="6e6069f156031e61" providerId="LiveId" clId="{7B4884D3-4238-49D4-B25D-BC904ADA76D6}" dt="2025-06-17T13:42:10.996" v="380" actId="1076"/>
          <ac:spMkLst>
            <pc:docMk/>
            <pc:sldMk cId="0" sldId="256"/>
            <ac:spMk id="11" creationId="{00000000-0000-0000-0000-000000000000}"/>
          </ac:spMkLst>
        </pc:spChg>
        <pc:spChg chg="mod">
          <ac:chgData name="La Minh" userId="6e6069f156031e61" providerId="LiveId" clId="{7B4884D3-4238-49D4-B25D-BC904ADA76D6}" dt="2025-06-17T13:42:10.996" v="380" actId="1076"/>
          <ac:spMkLst>
            <pc:docMk/>
            <pc:sldMk cId="0" sldId="256"/>
            <ac:spMk id="13" creationId="{00000000-0000-0000-0000-000000000000}"/>
          </ac:spMkLst>
        </pc:spChg>
        <pc:spChg chg="mod">
          <ac:chgData name="La Minh" userId="6e6069f156031e61" providerId="LiveId" clId="{7B4884D3-4238-49D4-B25D-BC904ADA76D6}" dt="2025-06-17T13:42:10.996" v="380" actId="1076"/>
          <ac:spMkLst>
            <pc:docMk/>
            <pc:sldMk cId="0" sldId="256"/>
            <ac:spMk id="14" creationId="{00000000-0000-0000-0000-000000000000}"/>
          </ac:spMkLst>
        </pc:spChg>
        <pc:spChg chg="mod">
          <ac:chgData name="La Minh" userId="6e6069f156031e61" providerId="LiveId" clId="{7B4884D3-4238-49D4-B25D-BC904ADA76D6}" dt="2025-06-17T13:42:10.996" v="380" actId="1076"/>
          <ac:spMkLst>
            <pc:docMk/>
            <pc:sldMk cId="0" sldId="256"/>
            <ac:spMk id="18" creationId="{00000000-0000-0000-0000-000000000000}"/>
          </ac:spMkLst>
        </pc:spChg>
        <pc:spChg chg="mod">
          <ac:chgData name="La Minh" userId="6e6069f156031e61" providerId="LiveId" clId="{7B4884D3-4238-49D4-B25D-BC904ADA76D6}" dt="2025-06-17T13:42:10.996" v="380" actId="1076"/>
          <ac:spMkLst>
            <pc:docMk/>
            <pc:sldMk cId="0" sldId="256"/>
            <ac:spMk id="20" creationId="{00000000-0000-0000-0000-000000000000}"/>
          </ac:spMkLst>
        </pc:spChg>
        <pc:spChg chg="mod">
          <ac:chgData name="La Minh" userId="6e6069f156031e61" providerId="LiveId" clId="{7B4884D3-4238-49D4-B25D-BC904ADA76D6}" dt="2025-06-17T13:42:10.996" v="380" actId="1076"/>
          <ac:spMkLst>
            <pc:docMk/>
            <pc:sldMk cId="0" sldId="256"/>
            <ac:spMk id="25" creationId="{00000000-0000-0000-0000-000000000000}"/>
          </ac:spMkLst>
        </pc:spChg>
        <pc:spChg chg="mod">
          <ac:chgData name="La Minh" userId="6e6069f156031e61" providerId="LiveId" clId="{7B4884D3-4238-49D4-B25D-BC904ADA76D6}" dt="2025-06-17T13:42:10.996" v="380" actId="1076"/>
          <ac:spMkLst>
            <pc:docMk/>
            <pc:sldMk cId="0" sldId="256"/>
            <ac:spMk id="26" creationId="{00000000-0000-0000-0000-000000000000}"/>
          </ac:spMkLst>
        </pc:spChg>
        <pc:spChg chg="mod">
          <ac:chgData name="La Minh" userId="6e6069f156031e61" providerId="LiveId" clId="{7B4884D3-4238-49D4-B25D-BC904ADA76D6}" dt="2025-06-17T13:42:10.996" v="380" actId="1076"/>
          <ac:spMkLst>
            <pc:docMk/>
            <pc:sldMk cId="0" sldId="256"/>
            <ac:spMk id="33" creationId="{00000000-0000-0000-0000-000000000000}"/>
          </ac:spMkLst>
        </pc:spChg>
        <pc:spChg chg="mod">
          <ac:chgData name="La Minh" userId="6e6069f156031e61" providerId="LiveId" clId="{7B4884D3-4238-49D4-B25D-BC904ADA76D6}" dt="2025-06-17T13:42:10.996" v="380" actId="1076"/>
          <ac:spMkLst>
            <pc:docMk/>
            <pc:sldMk cId="0" sldId="256"/>
            <ac:spMk id="36" creationId="{00000000-0000-0000-0000-000000000000}"/>
          </ac:spMkLst>
        </pc:spChg>
        <pc:spChg chg="mod">
          <ac:chgData name="La Minh" userId="6e6069f156031e61" providerId="LiveId" clId="{7B4884D3-4238-49D4-B25D-BC904ADA76D6}" dt="2025-06-17T13:42:10.996" v="380" actId="1076"/>
          <ac:spMkLst>
            <pc:docMk/>
            <pc:sldMk cId="0" sldId="256"/>
            <ac:spMk id="40" creationId="{00000000-0000-0000-0000-000000000000}"/>
          </ac:spMkLst>
        </pc:spChg>
        <pc:spChg chg="mod">
          <ac:chgData name="La Minh" userId="6e6069f156031e61" providerId="LiveId" clId="{7B4884D3-4238-49D4-B25D-BC904ADA76D6}" dt="2025-06-17T13:42:10.996" v="380" actId="1076"/>
          <ac:spMkLst>
            <pc:docMk/>
            <pc:sldMk cId="0" sldId="256"/>
            <ac:spMk id="41" creationId="{00000000-0000-0000-0000-000000000000}"/>
          </ac:spMkLst>
        </pc:spChg>
        <pc:spChg chg="mod">
          <ac:chgData name="La Minh" userId="6e6069f156031e61" providerId="LiveId" clId="{7B4884D3-4238-49D4-B25D-BC904ADA76D6}" dt="2025-06-17T13:42:10.996" v="380" actId="1076"/>
          <ac:spMkLst>
            <pc:docMk/>
            <pc:sldMk cId="0" sldId="256"/>
            <ac:spMk id="46" creationId="{00000000-0000-0000-0000-000000000000}"/>
          </ac:spMkLst>
        </pc:spChg>
        <pc:spChg chg="mod">
          <ac:chgData name="La Minh" userId="6e6069f156031e61" providerId="LiveId" clId="{7B4884D3-4238-49D4-B25D-BC904ADA76D6}" dt="2025-06-17T13:42:10.996" v="380" actId="1076"/>
          <ac:spMkLst>
            <pc:docMk/>
            <pc:sldMk cId="0" sldId="256"/>
            <ac:spMk id="47" creationId="{00000000-0000-0000-0000-000000000000}"/>
          </ac:spMkLst>
        </pc:spChg>
        <pc:spChg chg="mod">
          <ac:chgData name="La Minh" userId="6e6069f156031e61" providerId="LiveId" clId="{7B4884D3-4238-49D4-B25D-BC904ADA76D6}" dt="2025-06-17T13:42:10.996" v="380" actId="1076"/>
          <ac:spMkLst>
            <pc:docMk/>
            <pc:sldMk cId="0" sldId="256"/>
            <ac:spMk id="51" creationId="{00000000-0000-0000-0000-000000000000}"/>
          </ac:spMkLst>
        </pc:spChg>
        <pc:spChg chg="mod">
          <ac:chgData name="La Minh" userId="6e6069f156031e61" providerId="LiveId" clId="{7B4884D3-4238-49D4-B25D-BC904ADA76D6}" dt="2025-06-17T13:42:10.996" v="380" actId="1076"/>
          <ac:spMkLst>
            <pc:docMk/>
            <pc:sldMk cId="0" sldId="256"/>
            <ac:spMk id="52" creationId="{00000000-0000-0000-0000-000000000000}"/>
          </ac:spMkLst>
        </pc:spChg>
        <pc:spChg chg="mod">
          <ac:chgData name="La Minh" userId="6e6069f156031e61" providerId="LiveId" clId="{7B4884D3-4238-49D4-B25D-BC904ADA76D6}" dt="2025-06-17T13:42:10.996" v="380" actId="1076"/>
          <ac:spMkLst>
            <pc:docMk/>
            <pc:sldMk cId="0" sldId="256"/>
            <ac:spMk id="53" creationId="{00000000-0000-0000-0000-000000000000}"/>
          </ac:spMkLst>
        </pc:spChg>
        <pc:spChg chg="mod">
          <ac:chgData name="La Minh" userId="6e6069f156031e61" providerId="LiveId" clId="{7B4884D3-4238-49D4-B25D-BC904ADA76D6}" dt="2025-06-17T13:42:10.996" v="380" actId="1076"/>
          <ac:spMkLst>
            <pc:docMk/>
            <pc:sldMk cId="0" sldId="256"/>
            <ac:spMk id="54" creationId="{00000000-0000-0000-0000-000000000000}"/>
          </ac:spMkLst>
        </pc:spChg>
        <pc:spChg chg="mod">
          <ac:chgData name="La Minh" userId="6e6069f156031e61" providerId="LiveId" clId="{7B4884D3-4238-49D4-B25D-BC904ADA76D6}" dt="2025-06-17T13:42:10.996" v="380" actId="1076"/>
          <ac:spMkLst>
            <pc:docMk/>
            <pc:sldMk cId="0" sldId="256"/>
            <ac:spMk id="55" creationId="{00000000-0000-0000-0000-000000000000}"/>
          </ac:spMkLst>
        </pc:spChg>
        <pc:spChg chg="mod">
          <ac:chgData name="La Minh" userId="6e6069f156031e61" providerId="LiveId" clId="{7B4884D3-4238-49D4-B25D-BC904ADA76D6}" dt="2025-06-17T13:42:10.996" v="380" actId="1076"/>
          <ac:spMkLst>
            <pc:docMk/>
            <pc:sldMk cId="0" sldId="256"/>
            <ac:spMk id="56" creationId="{00000000-0000-0000-0000-000000000000}"/>
          </ac:spMkLst>
        </pc:spChg>
        <pc:spChg chg="mod">
          <ac:chgData name="La Minh" userId="6e6069f156031e61" providerId="LiveId" clId="{7B4884D3-4238-49D4-B25D-BC904ADA76D6}" dt="2025-06-17T13:42:10.996" v="380" actId="1076"/>
          <ac:spMkLst>
            <pc:docMk/>
            <pc:sldMk cId="0" sldId="256"/>
            <ac:spMk id="57" creationId="{00000000-0000-0000-0000-000000000000}"/>
          </ac:spMkLst>
        </pc:spChg>
        <pc:spChg chg="mod">
          <ac:chgData name="La Minh" userId="6e6069f156031e61" providerId="LiveId" clId="{7B4884D3-4238-49D4-B25D-BC904ADA76D6}" dt="2025-06-17T13:42:10.996" v="380" actId="1076"/>
          <ac:spMkLst>
            <pc:docMk/>
            <pc:sldMk cId="0" sldId="256"/>
            <ac:spMk id="58" creationId="{00000000-0000-0000-0000-000000000000}"/>
          </ac:spMkLst>
        </pc:spChg>
        <pc:spChg chg="mod">
          <ac:chgData name="La Minh" userId="6e6069f156031e61" providerId="LiveId" clId="{7B4884D3-4238-49D4-B25D-BC904ADA76D6}" dt="2025-06-17T13:42:10.996" v="380" actId="1076"/>
          <ac:spMkLst>
            <pc:docMk/>
            <pc:sldMk cId="0" sldId="256"/>
            <ac:spMk id="59" creationId="{00000000-0000-0000-0000-000000000000}"/>
          </ac:spMkLst>
        </pc:spChg>
        <pc:spChg chg="mod">
          <ac:chgData name="La Minh" userId="6e6069f156031e61" providerId="LiveId" clId="{7B4884D3-4238-49D4-B25D-BC904ADA76D6}" dt="2025-06-17T13:42:10.996" v="380" actId="1076"/>
          <ac:spMkLst>
            <pc:docMk/>
            <pc:sldMk cId="0" sldId="256"/>
            <ac:spMk id="60" creationId="{00000000-0000-0000-0000-000000000000}"/>
          </ac:spMkLst>
        </pc:spChg>
        <pc:spChg chg="mod">
          <ac:chgData name="La Minh" userId="6e6069f156031e61" providerId="LiveId" clId="{7B4884D3-4238-49D4-B25D-BC904ADA76D6}" dt="2025-06-17T13:42:10.996" v="380" actId="1076"/>
          <ac:spMkLst>
            <pc:docMk/>
            <pc:sldMk cId="0" sldId="256"/>
            <ac:spMk id="61" creationId="{00000000-0000-0000-0000-000000000000}"/>
          </ac:spMkLst>
        </pc:spChg>
        <pc:spChg chg="mod">
          <ac:chgData name="La Minh" userId="6e6069f156031e61" providerId="LiveId" clId="{7B4884D3-4238-49D4-B25D-BC904ADA76D6}" dt="2025-06-17T13:42:10.996" v="380" actId="1076"/>
          <ac:spMkLst>
            <pc:docMk/>
            <pc:sldMk cId="0" sldId="256"/>
            <ac:spMk id="62" creationId="{00000000-0000-0000-0000-000000000000}"/>
          </ac:spMkLst>
        </pc:spChg>
        <pc:spChg chg="mod">
          <ac:chgData name="La Minh" userId="6e6069f156031e61" providerId="LiveId" clId="{7B4884D3-4238-49D4-B25D-BC904ADA76D6}" dt="2025-06-17T13:42:10.996" v="380" actId="1076"/>
          <ac:spMkLst>
            <pc:docMk/>
            <pc:sldMk cId="0" sldId="256"/>
            <ac:spMk id="63" creationId="{00000000-0000-0000-0000-000000000000}"/>
          </ac:spMkLst>
        </pc:spChg>
        <pc:spChg chg="mod">
          <ac:chgData name="La Minh" userId="6e6069f156031e61" providerId="LiveId" clId="{7B4884D3-4238-49D4-B25D-BC904ADA76D6}" dt="2025-06-17T13:42:10.996" v="380" actId="1076"/>
          <ac:spMkLst>
            <pc:docMk/>
            <pc:sldMk cId="0" sldId="256"/>
            <ac:spMk id="64" creationId="{00000000-0000-0000-0000-000000000000}"/>
          </ac:spMkLst>
        </pc:spChg>
        <pc:spChg chg="mod">
          <ac:chgData name="La Minh" userId="6e6069f156031e61" providerId="LiveId" clId="{7B4884D3-4238-49D4-B25D-BC904ADA76D6}" dt="2025-06-17T13:42:10.996" v="380" actId="1076"/>
          <ac:spMkLst>
            <pc:docMk/>
            <pc:sldMk cId="0" sldId="256"/>
            <ac:spMk id="65" creationId="{00000000-0000-0000-0000-000000000000}"/>
          </ac:spMkLst>
        </pc:spChg>
        <pc:spChg chg="mod">
          <ac:chgData name="La Minh" userId="6e6069f156031e61" providerId="LiveId" clId="{7B4884D3-4238-49D4-B25D-BC904ADA76D6}" dt="2025-06-17T13:42:10.996" v="380" actId="1076"/>
          <ac:spMkLst>
            <pc:docMk/>
            <pc:sldMk cId="0" sldId="256"/>
            <ac:spMk id="66" creationId="{00000000-0000-0000-0000-000000000000}"/>
          </ac:spMkLst>
        </pc:spChg>
        <pc:spChg chg="mod">
          <ac:chgData name="La Minh" userId="6e6069f156031e61" providerId="LiveId" clId="{7B4884D3-4238-49D4-B25D-BC904ADA76D6}" dt="2025-06-17T13:42:10.996" v="380" actId="1076"/>
          <ac:spMkLst>
            <pc:docMk/>
            <pc:sldMk cId="0" sldId="256"/>
            <ac:spMk id="67" creationId="{00000000-0000-0000-0000-000000000000}"/>
          </ac:spMkLst>
        </pc:spChg>
        <pc:spChg chg="mod">
          <ac:chgData name="La Minh" userId="6e6069f156031e61" providerId="LiveId" clId="{7B4884D3-4238-49D4-B25D-BC904ADA76D6}" dt="2025-06-17T13:42:10.996" v="380" actId="1076"/>
          <ac:spMkLst>
            <pc:docMk/>
            <pc:sldMk cId="0" sldId="256"/>
            <ac:spMk id="68" creationId="{00000000-0000-0000-0000-000000000000}"/>
          </ac:spMkLst>
        </pc:spChg>
        <pc:spChg chg="mod">
          <ac:chgData name="La Minh" userId="6e6069f156031e61" providerId="LiveId" clId="{7B4884D3-4238-49D4-B25D-BC904ADA76D6}" dt="2025-06-17T13:42:10.996" v="380" actId="1076"/>
          <ac:spMkLst>
            <pc:docMk/>
            <pc:sldMk cId="0" sldId="256"/>
            <ac:spMk id="69" creationId="{00000000-0000-0000-0000-000000000000}"/>
          </ac:spMkLst>
        </pc:spChg>
        <pc:spChg chg="mod">
          <ac:chgData name="La Minh" userId="6e6069f156031e61" providerId="LiveId" clId="{7B4884D3-4238-49D4-B25D-BC904ADA76D6}" dt="2025-06-17T13:42:10.996" v="380" actId="1076"/>
          <ac:spMkLst>
            <pc:docMk/>
            <pc:sldMk cId="0" sldId="256"/>
            <ac:spMk id="73" creationId="{00000000-0000-0000-0000-000000000000}"/>
          </ac:spMkLst>
        </pc:spChg>
        <pc:spChg chg="mod">
          <ac:chgData name="La Minh" userId="6e6069f156031e61" providerId="LiveId" clId="{7B4884D3-4238-49D4-B25D-BC904ADA76D6}" dt="2025-06-17T13:42:10.996" v="380" actId="1076"/>
          <ac:spMkLst>
            <pc:docMk/>
            <pc:sldMk cId="0" sldId="256"/>
            <ac:spMk id="74" creationId="{00000000-0000-0000-0000-000000000000}"/>
          </ac:spMkLst>
        </pc:spChg>
        <pc:spChg chg="mod">
          <ac:chgData name="La Minh" userId="6e6069f156031e61" providerId="LiveId" clId="{7B4884D3-4238-49D4-B25D-BC904ADA76D6}" dt="2025-06-17T13:42:10.996" v="380" actId="1076"/>
          <ac:spMkLst>
            <pc:docMk/>
            <pc:sldMk cId="0" sldId="256"/>
            <ac:spMk id="75" creationId="{00000000-0000-0000-0000-000000000000}"/>
          </ac:spMkLst>
        </pc:spChg>
        <pc:spChg chg="mod">
          <ac:chgData name="La Minh" userId="6e6069f156031e61" providerId="LiveId" clId="{7B4884D3-4238-49D4-B25D-BC904ADA76D6}" dt="2025-06-17T13:42:10.996" v="380" actId="1076"/>
          <ac:spMkLst>
            <pc:docMk/>
            <pc:sldMk cId="0" sldId="256"/>
            <ac:spMk id="76" creationId="{00000000-0000-0000-0000-000000000000}"/>
          </ac:spMkLst>
        </pc:spChg>
        <pc:spChg chg="mod">
          <ac:chgData name="La Minh" userId="6e6069f156031e61" providerId="LiveId" clId="{7B4884D3-4238-49D4-B25D-BC904ADA76D6}" dt="2025-06-17T13:42:10.996" v="380" actId="1076"/>
          <ac:spMkLst>
            <pc:docMk/>
            <pc:sldMk cId="0" sldId="256"/>
            <ac:spMk id="79" creationId="{00000000-0000-0000-0000-000000000000}"/>
          </ac:spMkLst>
        </pc:spChg>
        <pc:spChg chg="mod">
          <ac:chgData name="La Minh" userId="6e6069f156031e61" providerId="LiveId" clId="{7B4884D3-4238-49D4-B25D-BC904ADA76D6}" dt="2025-06-17T14:13:08.729" v="403" actId="404"/>
          <ac:spMkLst>
            <pc:docMk/>
            <pc:sldMk cId="0" sldId="256"/>
            <ac:spMk id="93" creationId="{00000000-0000-0000-0000-000000000000}"/>
          </ac:spMkLst>
        </pc:spChg>
        <pc:spChg chg="mod">
          <ac:chgData name="La Minh" userId="6e6069f156031e61" providerId="LiveId" clId="{7B4884D3-4238-49D4-B25D-BC904ADA76D6}" dt="2025-06-17T14:13:12.124" v="405" actId="404"/>
          <ac:spMkLst>
            <pc:docMk/>
            <pc:sldMk cId="0" sldId="256"/>
            <ac:spMk id="178" creationId="{00000000-0000-0000-0000-000000000000}"/>
          </ac:spMkLst>
        </pc:spChg>
        <pc:spChg chg="del mod">
          <ac:chgData name="La Minh" userId="6e6069f156031e61" providerId="LiveId" clId="{7B4884D3-4238-49D4-B25D-BC904ADA76D6}" dt="2025-06-17T13:34:28.933" v="347" actId="478"/>
          <ac:spMkLst>
            <pc:docMk/>
            <pc:sldMk cId="0" sldId="256"/>
            <ac:spMk id="179" creationId="{00000000-0000-0000-0000-000000000000}"/>
          </ac:spMkLst>
        </pc:spChg>
        <pc:spChg chg="mod">
          <ac:chgData name="La Minh" userId="6e6069f156031e61" providerId="LiveId" clId="{7B4884D3-4238-49D4-B25D-BC904ADA76D6}" dt="2025-06-17T13:42:10.996" v="380" actId="1076"/>
          <ac:spMkLst>
            <pc:docMk/>
            <pc:sldMk cId="0" sldId="256"/>
            <ac:spMk id="185" creationId="{00000000-0000-0000-0000-000000000000}"/>
          </ac:spMkLst>
        </pc:spChg>
        <pc:spChg chg="mod">
          <ac:chgData name="La Minh" userId="6e6069f156031e61" providerId="LiveId" clId="{7B4884D3-4238-49D4-B25D-BC904ADA76D6}" dt="2025-06-17T13:42:10.996" v="380" actId="1076"/>
          <ac:spMkLst>
            <pc:docMk/>
            <pc:sldMk cId="0" sldId="256"/>
            <ac:spMk id="186" creationId="{00000000-0000-0000-0000-000000000000}"/>
          </ac:spMkLst>
        </pc:spChg>
        <pc:spChg chg="add mod ord">
          <ac:chgData name="La Minh" userId="6e6069f156031e61" providerId="LiveId" clId="{7B4884D3-4238-49D4-B25D-BC904ADA76D6}" dt="2025-06-17T13:42:10.996" v="380" actId="1076"/>
          <ac:spMkLst>
            <pc:docMk/>
            <pc:sldMk cId="0" sldId="256"/>
            <ac:spMk id="189" creationId="{DAF02C52-9D8C-CA65-18AD-64637F00E232}"/>
          </ac:spMkLst>
        </pc:spChg>
        <pc:spChg chg="add mod">
          <ac:chgData name="La Minh" userId="6e6069f156031e61" providerId="LiveId" clId="{7B4884D3-4238-49D4-B25D-BC904ADA76D6}" dt="2025-06-15T13:34:17.061" v="193"/>
          <ac:spMkLst>
            <pc:docMk/>
            <pc:sldMk cId="0" sldId="256"/>
            <ac:spMk id="204" creationId="{99439C70-7091-7087-C8C7-347906450617}"/>
          </ac:spMkLst>
        </pc:spChg>
        <pc:spChg chg="add del mod">
          <ac:chgData name="La Minh" userId="6e6069f156031e61" providerId="LiveId" clId="{7B4884D3-4238-49D4-B25D-BC904ADA76D6}" dt="2025-06-17T09:07:00.308" v="336"/>
          <ac:spMkLst>
            <pc:docMk/>
            <pc:sldMk cId="0" sldId="256"/>
            <ac:spMk id="205" creationId="{9036C241-B619-742D-6DEB-F91A00F38920}"/>
          </ac:spMkLst>
        </pc:spChg>
        <pc:spChg chg="add mod">
          <ac:chgData name="La Minh" userId="6e6069f156031e61" providerId="LiveId" clId="{7B4884D3-4238-49D4-B25D-BC904ADA76D6}" dt="2025-06-17T13:42:10.996" v="380" actId="1076"/>
          <ac:spMkLst>
            <pc:docMk/>
            <pc:sldMk cId="0" sldId="256"/>
            <ac:spMk id="206" creationId="{46A93069-E940-7C52-6EF2-6D2B4664AA89}"/>
          </ac:spMkLst>
        </pc:spChg>
        <pc:spChg chg="add mod">
          <ac:chgData name="La Minh" userId="6e6069f156031e61" providerId="LiveId" clId="{7B4884D3-4238-49D4-B25D-BC904ADA76D6}" dt="2025-06-15T13:42:32.059" v="257" actId="571"/>
          <ac:spMkLst>
            <pc:docMk/>
            <pc:sldMk cId="0" sldId="256"/>
            <ac:spMk id="207" creationId="{946CE621-5D45-30AD-DE5D-967E1DE3698B}"/>
          </ac:spMkLst>
        </pc:spChg>
        <pc:spChg chg="add del mod">
          <ac:chgData name="La Minh" userId="6e6069f156031e61" providerId="LiveId" clId="{7B4884D3-4238-49D4-B25D-BC904ADA76D6}" dt="2025-06-17T13:39:25.799" v="371" actId="478"/>
          <ac:spMkLst>
            <pc:docMk/>
            <pc:sldMk cId="0" sldId="256"/>
            <ac:spMk id="208" creationId="{BECDA5CB-0D46-8C91-20DD-89B86630FE84}"/>
          </ac:spMkLst>
        </pc:spChg>
        <pc:picChg chg="add mod">
          <ac:chgData name="La Minh" userId="6e6069f156031e61" providerId="LiveId" clId="{7B4884D3-4238-49D4-B25D-BC904ADA76D6}" dt="2025-06-15T13:07:24.862" v="131" actId="1076"/>
          <ac:picMkLst>
            <pc:docMk/>
            <pc:sldMk cId="0" sldId="256"/>
            <ac:picMk id="4" creationId="{8F95B318-05B2-07FA-F7C9-75D05D140D04}"/>
          </ac:picMkLst>
        </pc:picChg>
        <pc:picChg chg="mod">
          <ac:chgData name="La Minh" userId="6e6069f156031e61" providerId="LiveId" clId="{7B4884D3-4238-49D4-B25D-BC904ADA76D6}" dt="2025-06-17T13:42:10.996" v="380" actId="1076"/>
          <ac:picMkLst>
            <pc:docMk/>
            <pc:sldMk cId="0" sldId="256"/>
            <ac:picMk id="6" creationId="{00000000-0000-0000-0000-000000000000}"/>
          </ac:picMkLst>
        </pc:picChg>
        <pc:picChg chg="mod">
          <ac:chgData name="La Minh" userId="6e6069f156031e61" providerId="LiveId" clId="{7B4884D3-4238-49D4-B25D-BC904ADA76D6}" dt="2025-06-17T13:42:10.996" v="380" actId="1076"/>
          <ac:picMkLst>
            <pc:docMk/>
            <pc:sldMk cId="0" sldId="256"/>
            <ac:picMk id="7" creationId="{00000000-0000-0000-0000-000000000000}"/>
          </ac:picMkLst>
        </pc:picChg>
        <pc:picChg chg="mod">
          <ac:chgData name="La Minh" userId="6e6069f156031e61" providerId="LiveId" clId="{7B4884D3-4238-49D4-B25D-BC904ADA76D6}" dt="2025-06-17T13:42:10.996" v="380" actId="1076"/>
          <ac:picMkLst>
            <pc:docMk/>
            <pc:sldMk cId="0" sldId="256"/>
            <ac:picMk id="8" creationId="{00000000-0000-0000-0000-000000000000}"/>
          </ac:picMkLst>
        </pc:picChg>
        <pc:picChg chg="mod">
          <ac:chgData name="La Minh" userId="6e6069f156031e61" providerId="LiveId" clId="{7B4884D3-4238-49D4-B25D-BC904ADA76D6}" dt="2025-06-17T13:42:10.996" v="380" actId="1076"/>
          <ac:picMkLst>
            <pc:docMk/>
            <pc:sldMk cId="0" sldId="256"/>
            <ac:picMk id="17" creationId="{00000000-0000-0000-0000-000000000000}"/>
          </ac:picMkLst>
        </pc:picChg>
        <pc:picChg chg="add mod">
          <ac:chgData name="La Minh" userId="6e6069f156031e61" providerId="LiveId" clId="{7B4884D3-4238-49D4-B25D-BC904ADA76D6}" dt="2025-06-15T13:07:24.862" v="131" actId="1076"/>
          <ac:picMkLst>
            <pc:docMk/>
            <pc:sldMk cId="0" sldId="256"/>
            <ac:picMk id="140" creationId="{585FD550-9E8C-AA23-1A16-717169FC75B5}"/>
          </ac:picMkLst>
        </pc:picChg>
        <pc:picChg chg="add mod">
          <ac:chgData name="La Minh" userId="6e6069f156031e61" providerId="LiveId" clId="{7B4884D3-4238-49D4-B25D-BC904ADA76D6}" dt="2025-06-17T13:42:10.996" v="380" actId="1076"/>
          <ac:picMkLst>
            <pc:docMk/>
            <pc:sldMk cId="0" sldId="256"/>
            <ac:picMk id="187" creationId="{F5B27562-A0AC-29EF-3403-DE6C91E63FE3}"/>
          </ac:picMkLst>
        </pc:picChg>
        <pc:picChg chg="add mod">
          <ac:chgData name="La Minh" userId="6e6069f156031e61" providerId="LiveId" clId="{7B4884D3-4238-49D4-B25D-BC904ADA76D6}" dt="2025-06-17T13:42:10.996" v="380" actId="1076"/>
          <ac:picMkLst>
            <pc:docMk/>
            <pc:sldMk cId="0" sldId="256"/>
            <ac:picMk id="188" creationId="{A41E9D36-E128-A9B0-8457-1DA2321EB87D}"/>
          </ac:picMkLst>
        </pc:picChg>
        <pc:cxnChg chg="mod">
          <ac:chgData name="La Minh" userId="6e6069f156031e61" providerId="LiveId" clId="{7B4884D3-4238-49D4-B25D-BC904ADA76D6}" dt="2025-06-17T13:42:10.996" v="380" actId="1076"/>
          <ac:cxnSpMkLst>
            <pc:docMk/>
            <pc:sldMk cId="0" sldId="256"/>
            <ac:cxnSpMk id="12" creationId="{00000000-0000-0000-0000-000000000000}"/>
          </ac:cxnSpMkLst>
        </pc:cxnChg>
        <pc:cxnChg chg="mod">
          <ac:chgData name="La Minh" userId="6e6069f156031e61" providerId="LiveId" clId="{7B4884D3-4238-49D4-B25D-BC904ADA76D6}" dt="2025-06-17T13:42:10.996" v="380" actId="1076"/>
          <ac:cxnSpMkLst>
            <pc:docMk/>
            <pc:sldMk cId="0" sldId="256"/>
            <ac:cxnSpMk id="15" creationId="{00000000-0000-0000-0000-000000000000}"/>
          </ac:cxnSpMkLst>
        </pc:cxnChg>
        <pc:cxnChg chg="mod">
          <ac:chgData name="La Minh" userId="6e6069f156031e61" providerId="LiveId" clId="{7B4884D3-4238-49D4-B25D-BC904ADA76D6}" dt="2025-06-17T13:42:10.996" v="380" actId="1076"/>
          <ac:cxnSpMkLst>
            <pc:docMk/>
            <pc:sldMk cId="0" sldId="256"/>
            <ac:cxnSpMk id="16" creationId="{00000000-0000-0000-0000-000000000000}"/>
          </ac:cxnSpMkLst>
        </pc:cxnChg>
        <pc:cxnChg chg="mod">
          <ac:chgData name="La Minh" userId="6e6069f156031e61" providerId="LiveId" clId="{7B4884D3-4238-49D4-B25D-BC904ADA76D6}" dt="2025-06-17T13:42:10.996" v="380" actId="1076"/>
          <ac:cxnSpMkLst>
            <pc:docMk/>
            <pc:sldMk cId="0" sldId="256"/>
            <ac:cxnSpMk id="19" creationId="{00000000-0000-0000-0000-000000000000}"/>
          </ac:cxnSpMkLst>
        </pc:cxnChg>
        <pc:cxnChg chg="mod">
          <ac:chgData name="La Minh" userId="6e6069f156031e61" providerId="LiveId" clId="{7B4884D3-4238-49D4-B25D-BC904ADA76D6}" dt="2025-06-17T13:42:10.996" v="380" actId="1076"/>
          <ac:cxnSpMkLst>
            <pc:docMk/>
            <pc:sldMk cId="0" sldId="256"/>
            <ac:cxnSpMk id="21" creationId="{00000000-0000-0000-0000-000000000000}"/>
          </ac:cxnSpMkLst>
        </pc:cxnChg>
        <pc:cxnChg chg="mod">
          <ac:chgData name="La Minh" userId="6e6069f156031e61" providerId="LiveId" clId="{7B4884D3-4238-49D4-B25D-BC904ADA76D6}" dt="2025-06-17T13:42:10.996" v="380" actId="1076"/>
          <ac:cxnSpMkLst>
            <pc:docMk/>
            <pc:sldMk cId="0" sldId="256"/>
            <ac:cxnSpMk id="22" creationId="{00000000-0000-0000-0000-000000000000}"/>
          </ac:cxnSpMkLst>
        </pc:cxnChg>
        <pc:cxnChg chg="mod">
          <ac:chgData name="La Minh" userId="6e6069f156031e61" providerId="LiveId" clId="{7B4884D3-4238-49D4-B25D-BC904ADA76D6}" dt="2025-06-17T13:42:10.996" v="380" actId="1076"/>
          <ac:cxnSpMkLst>
            <pc:docMk/>
            <pc:sldMk cId="0" sldId="256"/>
            <ac:cxnSpMk id="23" creationId="{00000000-0000-0000-0000-000000000000}"/>
          </ac:cxnSpMkLst>
        </pc:cxnChg>
        <pc:cxnChg chg="mod">
          <ac:chgData name="La Minh" userId="6e6069f156031e61" providerId="LiveId" clId="{7B4884D3-4238-49D4-B25D-BC904ADA76D6}" dt="2025-06-17T13:42:10.996" v="380" actId="1076"/>
          <ac:cxnSpMkLst>
            <pc:docMk/>
            <pc:sldMk cId="0" sldId="256"/>
            <ac:cxnSpMk id="24" creationId="{00000000-0000-0000-0000-000000000000}"/>
          </ac:cxnSpMkLst>
        </pc:cxnChg>
        <pc:cxnChg chg="mod">
          <ac:chgData name="La Minh" userId="6e6069f156031e61" providerId="LiveId" clId="{7B4884D3-4238-49D4-B25D-BC904ADA76D6}" dt="2025-06-17T13:42:10.996" v="380" actId="1076"/>
          <ac:cxnSpMkLst>
            <pc:docMk/>
            <pc:sldMk cId="0" sldId="256"/>
            <ac:cxnSpMk id="27" creationId="{00000000-0000-0000-0000-000000000000}"/>
          </ac:cxnSpMkLst>
        </pc:cxnChg>
        <pc:cxnChg chg="mod">
          <ac:chgData name="La Minh" userId="6e6069f156031e61" providerId="LiveId" clId="{7B4884D3-4238-49D4-B25D-BC904ADA76D6}" dt="2025-06-17T13:42:10.996" v="380" actId="1076"/>
          <ac:cxnSpMkLst>
            <pc:docMk/>
            <pc:sldMk cId="0" sldId="256"/>
            <ac:cxnSpMk id="28" creationId="{00000000-0000-0000-0000-000000000000}"/>
          </ac:cxnSpMkLst>
        </pc:cxnChg>
        <pc:cxnChg chg="mod">
          <ac:chgData name="La Minh" userId="6e6069f156031e61" providerId="LiveId" clId="{7B4884D3-4238-49D4-B25D-BC904ADA76D6}" dt="2025-06-17T13:42:10.996" v="380" actId="1076"/>
          <ac:cxnSpMkLst>
            <pc:docMk/>
            <pc:sldMk cId="0" sldId="256"/>
            <ac:cxnSpMk id="29" creationId="{00000000-0000-0000-0000-000000000000}"/>
          </ac:cxnSpMkLst>
        </pc:cxnChg>
        <pc:cxnChg chg="mod">
          <ac:chgData name="La Minh" userId="6e6069f156031e61" providerId="LiveId" clId="{7B4884D3-4238-49D4-B25D-BC904ADA76D6}" dt="2025-06-17T13:42:10.996" v="380" actId="1076"/>
          <ac:cxnSpMkLst>
            <pc:docMk/>
            <pc:sldMk cId="0" sldId="256"/>
            <ac:cxnSpMk id="30" creationId="{00000000-0000-0000-0000-000000000000}"/>
          </ac:cxnSpMkLst>
        </pc:cxnChg>
        <pc:cxnChg chg="mod">
          <ac:chgData name="La Minh" userId="6e6069f156031e61" providerId="LiveId" clId="{7B4884D3-4238-49D4-B25D-BC904ADA76D6}" dt="2025-06-17T13:42:10.996" v="380" actId="1076"/>
          <ac:cxnSpMkLst>
            <pc:docMk/>
            <pc:sldMk cId="0" sldId="256"/>
            <ac:cxnSpMk id="31" creationId="{00000000-0000-0000-0000-000000000000}"/>
          </ac:cxnSpMkLst>
        </pc:cxnChg>
        <pc:cxnChg chg="mod">
          <ac:chgData name="La Minh" userId="6e6069f156031e61" providerId="LiveId" clId="{7B4884D3-4238-49D4-B25D-BC904ADA76D6}" dt="2025-06-17T13:42:10.996" v="380" actId="1076"/>
          <ac:cxnSpMkLst>
            <pc:docMk/>
            <pc:sldMk cId="0" sldId="256"/>
            <ac:cxnSpMk id="32" creationId="{00000000-0000-0000-0000-000000000000}"/>
          </ac:cxnSpMkLst>
        </pc:cxnChg>
        <pc:cxnChg chg="mod">
          <ac:chgData name="La Minh" userId="6e6069f156031e61" providerId="LiveId" clId="{7B4884D3-4238-49D4-B25D-BC904ADA76D6}" dt="2025-06-17T13:42:10.996" v="380" actId="1076"/>
          <ac:cxnSpMkLst>
            <pc:docMk/>
            <pc:sldMk cId="0" sldId="256"/>
            <ac:cxnSpMk id="34" creationId="{00000000-0000-0000-0000-000000000000}"/>
          </ac:cxnSpMkLst>
        </pc:cxnChg>
        <pc:cxnChg chg="mod">
          <ac:chgData name="La Minh" userId="6e6069f156031e61" providerId="LiveId" clId="{7B4884D3-4238-49D4-B25D-BC904ADA76D6}" dt="2025-06-17T13:42:10.996" v="380" actId="1076"/>
          <ac:cxnSpMkLst>
            <pc:docMk/>
            <pc:sldMk cId="0" sldId="256"/>
            <ac:cxnSpMk id="35" creationId="{00000000-0000-0000-0000-000000000000}"/>
          </ac:cxnSpMkLst>
        </pc:cxnChg>
        <pc:cxnChg chg="mod">
          <ac:chgData name="La Minh" userId="6e6069f156031e61" providerId="LiveId" clId="{7B4884D3-4238-49D4-B25D-BC904ADA76D6}" dt="2025-06-17T13:42:10.996" v="380" actId="1076"/>
          <ac:cxnSpMkLst>
            <pc:docMk/>
            <pc:sldMk cId="0" sldId="256"/>
            <ac:cxnSpMk id="37" creationId="{00000000-0000-0000-0000-000000000000}"/>
          </ac:cxnSpMkLst>
        </pc:cxnChg>
        <pc:cxnChg chg="mod">
          <ac:chgData name="La Minh" userId="6e6069f156031e61" providerId="LiveId" clId="{7B4884D3-4238-49D4-B25D-BC904ADA76D6}" dt="2025-06-17T13:42:10.996" v="380" actId="1076"/>
          <ac:cxnSpMkLst>
            <pc:docMk/>
            <pc:sldMk cId="0" sldId="256"/>
            <ac:cxnSpMk id="38" creationId="{00000000-0000-0000-0000-000000000000}"/>
          </ac:cxnSpMkLst>
        </pc:cxnChg>
        <pc:cxnChg chg="mod">
          <ac:chgData name="La Minh" userId="6e6069f156031e61" providerId="LiveId" clId="{7B4884D3-4238-49D4-B25D-BC904ADA76D6}" dt="2025-06-17T13:42:10.996" v="380" actId="1076"/>
          <ac:cxnSpMkLst>
            <pc:docMk/>
            <pc:sldMk cId="0" sldId="256"/>
            <ac:cxnSpMk id="39" creationId="{00000000-0000-0000-0000-000000000000}"/>
          </ac:cxnSpMkLst>
        </pc:cxnChg>
        <pc:cxnChg chg="mod">
          <ac:chgData name="La Minh" userId="6e6069f156031e61" providerId="LiveId" clId="{7B4884D3-4238-49D4-B25D-BC904ADA76D6}" dt="2025-06-17T13:42:10.996" v="380" actId="1076"/>
          <ac:cxnSpMkLst>
            <pc:docMk/>
            <pc:sldMk cId="0" sldId="256"/>
            <ac:cxnSpMk id="42" creationId="{00000000-0000-0000-0000-000000000000}"/>
          </ac:cxnSpMkLst>
        </pc:cxnChg>
        <pc:cxnChg chg="mod">
          <ac:chgData name="La Minh" userId="6e6069f156031e61" providerId="LiveId" clId="{7B4884D3-4238-49D4-B25D-BC904ADA76D6}" dt="2025-06-17T13:42:10.996" v="380" actId="1076"/>
          <ac:cxnSpMkLst>
            <pc:docMk/>
            <pc:sldMk cId="0" sldId="256"/>
            <ac:cxnSpMk id="43" creationId="{00000000-0000-0000-0000-000000000000}"/>
          </ac:cxnSpMkLst>
        </pc:cxnChg>
        <pc:cxnChg chg="mod">
          <ac:chgData name="La Minh" userId="6e6069f156031e61" providerId="LiveId" clId="{7B4884D3-4238-49D4-B25D-BC904ADA76D6}" dt="2025-06-17T13:42:10.996" v="380" actId="1076"/>
          <ac:cxnSpMkLst>
            <pc:docMk/>
            <pc:sldMk cId="0" sldId="256"/>
            <ac:cxnSpMk id="44" creationId="{00000000-0000-0000-0000-000000000000}"/>
          </ac:cxnSpMkLst>
        </pc:cxnChg>
        <pc:cxnChg chg="mod">
          <ac:chgData name="La Minh" userId="6e6069f156031e61" providerId="LiveId" clId="{7B4884D3-4238-49D4-B25D-BC904ADA76D6}" dt="2025-06-17T13:42:10.996" v="380" actId="1076"/>
          <ac:cxnSpMkLst>
            <pc:docMk/>
            <pc:sldMk cId="0" sldId="256"/>
            <ac:cxnSpMk id="45" creationId="{00000000-0000-0000-0000-000000000000}"/>
          </ac:cxnSpMkLst>
        </pc:cxnChg>
        <pc:cxnChg chg="mod">
          <ac:chgData name="La Minh" userId="6e6069f156031e61" providerId="LiveId" clId="{7B4884D3-4238-49D4-B25D-BC904ADA76D6}" dt="2025-06-17T13:42:10.996" v="380" actId="1076"/>
          <ac:cxnSpMkLst>
            <pc:docMk/>
            <pc:sldMk cId="0" sldId="256"/>
            <ac:cxnSpMk id="48" creationId="{00000000-0000-0000-0000-000000000000}"/>
          </ac:cxnSpMkLst>
        </pc:cxnChg>
        <pc:cxnChg chg="mod">
          <ac:chgData name="La Minh" userId="6e6069f156031e61" providerId="LiveId" clId="{7B4884D3-4238-49D4-B25D-BC904ADA76D6}" dt="2025-06-17T13:42:10.996" v="380" actId="1076"/>
          <ac:cxnSpMkLst>
            <pc:docMk/>
            <pc:sldMk cId="0" sldId="256"/>
            <ac:cxnSpMk id="49" creationId="{00000000-0000-0000-0000-000000000000}"/>
          </ac:cxnSpMkLst>
        </pc:cxnChg>
        <pc:cxnChg chg="mod">
          <ac:chgData name="La Minh" userId="6e6069f156031e61" providerId="LiveId" clId="{7B4884D3-4238-49D4-B25D-BC904ADA76D6}" dt="2025-06-17T13:42:10.996" v="380" actId="1076"/>
          <ac:cxnSpMkLst>
            <pc:docMk/>
            <pc:sldMk cId="0" sldId="256"/>
            <ac:cxnSpMk id="50" creationId="{00000000-0000-0000-0000-000000000000}"/>
          </ac:cxnSpMkLst>
        </pc:cxnChg>
        <pc:cxnChg chg="mod">
          <ac:chgData name="La Minh" userId="6e6069f156031e61" providerId="LiveId" clId="{7B4884D3-4238-49D4-B25D-BC904ADA76D6}" dt="2025-06-17T13:42:10.996" v="380" actId="1076"/>
          <ac:cxnSpMkLst>
            <pc:docMk/>
            <pc:sldMk cId="0" sldId="256"/>
            <ac:cxnSpMk id="70" creationId="{00000000-0000-0000-0000-000000000000}"/>
          </ac:cxnSpMkLst>
        </pc:cxnChg>
        <pc:cxnChg chg="mod">
          <ac:chgData name="La Minh" userId="6e6069f156031e61" providerId="LiveId" clId="{7B4884D3-4238-49D4-B25D-BC904ADA76D6}" dt="2025-06-17T13:42:10.996" v="380" actId="1076"/>
          <ac:cxnSpMkLst>
            <pc:docMk/>
            <pc:sldMk cId="0" sldId="256"/>
            <ac:cxnSpMk id="71" creationId="{00000000-0000-0000-0000-000000000000}"/>
          </ac:cxnSpMkLst>
        </pc:cxnChg>
        <pc:cxnChg chg="mod">
          <ac:chgData name="La Minh" userId="6e6069f156031e61" providerId="LiveId" clId="{7B4884D3-4238-49D4-B25D-BC904ADA76D6}" dt="2025-06-17T13:42:10.996" v="380" actId="1076"/>
          <ac:cxnSpMkLst>
            <pc:docMk/>
            <pc:sldMk cId="0" sldId="256"/>
            <ac:cxnSpMk id="72" creationId="{00000000-0000-0000-0000-000000000000}"/>
          </ac:cxnSpMkLst>
        </pc:cxnChg>
        <pc:cxnChg chg="mod">
          <ac:chgData name="La Minh" userId="6e6069f156031e61" providerId="LiveId" clId="{7B4884D3-4238-49D4-B25D-BC904ADA76D6}" dt="2025-06-17T13:42:10.996" v="380" actId="1076"/>
          <ac:cxnSpMkLst>
            <pc:docMk/>
            <pc:sldMk cId="0" sldId="256"/>
            <ac:cxnSpMk id="77" creationId="{00000000-0000-0000-0000-000000000000}"/>
          </ac:cxnSpMkLst>
        </pc:cxnChg>
        <pc:cxnChg chg="mod">
          <ac:chgData name="La Minh" userId="6e6069f156031e61" providerId="LiveId" clId="{7B4884D3-4238-49D4-B25D-BC904ADA76D6}" dt="2025-06-17T13:42:10.996" v="380" actId="1076"/>
          <ac:cxnSpMkLst>
            <pc:docMk/>
            <pc:sldMk cId="0" sldId="256"/>
            <ac:cxnSpMk id="78" creationId="{00000000-0000-0000-0000-000000000000}"/>
          </ac:cxnSpMkLst>
        </pc:cxnChg>
        <pc:cxnChg chg="mod">
          <ac:chgData name="La Minh" userId="6e6069f156031e61" providerId="LiveId" clId="{7B4884D3-4238-49D4-B25D-BC904ADA76D6}" dt="2025-06-17T13:42:10.996" v="380" actId="1076"/>
          <ac:cxnSpMkLst>
            <pc:docMk/>
            <pc:sldMk cId="0" sldId="256"/>
            <ac:cxnSpMk id="80" creationId="{00000000-0000-0000-0000-000000000000}"/>
          </ac:cxnSpMkLst>
        </pc:cxnChg>
        <pc:cxnChg chg="mod">
          <ac:chgData name="La Minh" userId="6e6069f156031e61" providerId="LiveId" clId="{7B4884D3-4238-49D4-B25D-BC904ADA76D6}" dt="2025-06-17T13:42:10.996" v="380" actId="1076"/>
          <ac:cxnSpMkLst>
            <pc:docMk/>
            <pc:sldMk cId="0" sldId="256"/>
            <ac:cxnSpMk id="81" creationId="{00000000-0000-0000-0000-000000000000}"/>
          </ac:cxnSpMkLst>
        </pc:cxnChg>
        <pc:cxnChg chg="mod">
          <ac:chgData name="La Minh" userId="6e6069f156031e61" providerId="LiveId" clId="{7B4884D3-4238-49D4-B25D-BC904ADA76D6}" dt="2025-06-17T13:42:10.996" v="380" actId="1076"/>
          <ac:cxnSpMkLst>
            <pc:docMk/>
            <pc:sldMk cId="0" sldId="256"/>
            <ac:cxnSpMk id="82" creationId="{00000000-0000-0000-0000-000000000000}"/>
          </ac:cxnSpMkLst>
        </pc:cxnChg>
        <pc:cxnChg chg="mod">
          <ac:chgData name="La Minh" userId="6e6069f156031e61" providerId="LiveId" clId="{7B4884D3-4238-49D4-B25D-BC904ADA76D6}" dt="2025-06-17T13:42:10.996" v="380" actId="1076"/>
          <ac:cxnSpMkLst>
            <pc:docMk/>
            <pc:sldMk cId="0" sldId="256"/>
            <ac:cxnSpMk id="83" creationId="{00000000-0000-0000-0000-000000000000}"/>
          </ac:cxnSpMkLst>
        </pc:cxnChg>
        <pc:cxnChg chg="mod">
          <ac:chgData name="La Minh" userId="6e6069f156031e61" providerId="LiveId" clId="{7B4884D3-4238-49D4-B25D-BC904ADA76D6}" dt="2025-06-17T13:42:10.996" v="380" actId="1076"/>
          <ac:cxnSpMkLst>
            <pc:docMk/>
            <pc:sldMk cId="0" sldId="256"/>
            <ac:cxnSpMk id="84" creationId="{00000000-0000-0000-0000-000000000000}"/>
          </ac:cxnSpMkLst>
        </pc:cxnChg>
        <pc:cxnChg chg="mod">
          <ac:chgData name="La Minh" userId="6e6069f156031e61" providerId="LiveId" clId="{7B4884D3-4238-49D4-B25D-BC904ADA76D6}" dt="2025-06-17T13:42:10.996" v="380" actId="1076"/>
          <ac:cxnSpMkLst>
            <pc:docMk/>
            <pc:sldMk cId="0" sldId="256"/>
            <ac:cxnSpMk id="85" creationId="{00000000-0000-0000-0000-000000000000}"/>
          </ac:cxnSpMkLst>
        </pc:cxnChg>
        <pc:cxnChg chg="mod">
          <ac:chgData name="La Minh" userId="6e6069f156031e61" providerId="LiveId" clId="{7B4884D3-4238-49D4-B25D-BC904ADA76D6}" dt="2025-06-17T13:42:10.996" v="380" actId="1076"/>
          <ac:cxnSpMkLst>
            <pc:docMk/>
            <pc:sldMk cId="0" sldId="256"/>
            <ac:cxnSpMk id="86" creationId="{00000000-0000-0000-0000-000000000000}"/>
          </ac:cxnSpMkLst>
        </pc:cxnChg>
        <pc:cxnChg chg="mod">
          <ac:chgData name="La Minh" userId="6e6069f156031e61" providerId="LiveId" clId="{7B4884D3-4238-49D4-B25D-BC904ADA76D6}" dt="2025-06-17T13:42:10.996" v="380" actId="1076"/>
          <ac:cxnSpMkLst>
            <pc:docMk/>
            <pc:sldMk cId="0" sldId="256"/>
            <ac:cxnSpMk id="87" creationId="{00000000-0000-0000-0000-000000000000}"/>
          </ac:cxnSpMkLst>
        </pc:cxnChg>
        <pc:cxnChg chg="mod">
          <ac:chgData name="La Minh" userId="6e6069f156031e61" providerId="LiveId" clId="{7B4884D3-4238-49D4-B25D-BC904ADA76D6}" dt="2025-06-17T13:42:10.996" v="380" actId="1076"/>
          <ac:cxnSpMkLst>
            <pc:docMk/>
            <pc:sldMk cId="0" sldId="256"/>
            <ac:cxnSpMk id="88" creationId="{00000000-0000-0000-0000-000000000000}"/>
          </ac:cxnSpMkLst>
        </pc:cxnChg>
        <pc:cxnChg chg="mod">
          <ac:chgData name="La Minh" userId="6e6069f156031e61" providerId="LiveId" clId="{7B4884D3-4238-49D4-B25D-BC904ADA76D6}" dt="2025-06-17T13:42:10.996" v="380" actId="1076"/>
          <ac:cxnSpMkLst>
            <pc:docMk/>
            <pc:sldMk cId="0" sldId="256"/>
            <ac:cxnSpMk id="89" creationId="{00000000-0000-0000-0000-000000000000}"/>
          </ac:cxnSpMkLst>
        </pc:cxnChg>
        <pc:cxnChg chg="mod">
          <ac:chgData name="La Minh" userId="6e6069f156031e61" providerId="LiveId" clId="{7B4884D3-4238-49D4-B25D-BC904ADA76D6}" dt="2025-06-17T13:42:10.996" v="380" actId="1076"/>
          <ac:cxnSpMkLst>
            <pc:docMk/>
            <pc:sldMk cId="0" sldId="256"/>
            <ac:cxnSpMk id="90" creationId="{00000000-0000-0000-0000-000000000000}"/>
          </ac:cxnSpMkLst>
        </pc:cxnChg>
        <pc:cxnChg chg="mod">
          <ac:chgData name="La Minh" userId="6e6069f156031e61" providerId="LiveId" clId="{7B4884D3-4238-49D4-B25D-BC904ADA76D6}" dt="2025-06-17T13:42:10.996" v="380" actId="1076"/>
          <ac:cxnSpMkLst>
            <pc:docMk/>
            <pc:sldMk cId="0" sldId="256"/>
            <ac:cxnSpMk id="91" creationId="{00000000-0000-0000-0000-000000000000}"/>
          </ac:cxnSpMkLst>
        </pc:cxnChg>
        <pc:cxnChg chg="add del mod">
          <ac:chgData name="La Minh" userId="6e6069f156031e61" providerId="LiveId" clId="{7B4884D3-4238-49D4-B25D-BC904ADA76D6}" dt="2025-06-17T09:07:00.304" v="334" actId="478"/>
          <ac:cxnSpMkLst>
            <pc:docMk/>
            <pc:sldMk cId="0" sldId="256"/>
            <ac:cxnSpMk id="191" creationId="{03132E56-C363-1D9E-485E-A358FE140460}"/>
          </ac:cxnSpMkLst>
        </pc:cxnChg>
      </pc:sldChg>
      <pc:sldChg chg="modSp mod">
        <pc:chgData name="La Minh" userId="6e6069f156031e61" providerId="LiveId" clId="{7B4884D3-4238-49D4-B25D-BC904ADA76D6}" dt="2025-06-17T05:00:37.846" v="317" actId="20577"/>
        <pc:sldMkLst>
          <pc:docMk/>
          <pc:sldMk cId="0" sldId="327"/>
        </pc:sldMkLst>
        <pc:graphicFrameChg chg="modGraphic">
          <ac:chgData name="La Minh" userId="6e6069f156031e61" providerId="LiveId" clId="{7B4884D3-4238-49D4-B25D-BC904ADA76D6}" dt="2025-06-17T05:00:37.846" v="317" actId="20577"/>
          <ac:graphicFrameMkLst>
            <pc:docMk/>
            <pc:sldMk cId="0" sldId="327"/>
            <ac:graphicFrameMk id="2" creationId="{00000000-0000-0000-0000-000000000000}"/>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A447B14-F609-4537-85BE-7EE200494348}" type="datetimeFigureOut">
              <a:rPr lang="en-US" smtClean="0"/>
              <a:t>7/17/2025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CE7B1E-25CE-4A29-B1D2-7AEAFAB0AB7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pPr indent="0">
              <a:lnSpc>
                <a:spcPct val="150000"/>
              </a:lnSpc>
              <a:buFont typeface="Arial" panose="020B0604020202020204" pitchFamily="34" charset="0"/>
              <a:buNone/>
            </a:pPr>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2"/>
          </p:nvPr>
        </p:nvSpPr>
        <p:spPr/>
      </p:sp>
      <p:sp>
        <p:nvSpPr>
          <p:cNvPr id="3" name="Text Placeholder 2"/>
          <p:cNvSpPr>
            <a:spLocks noGrp="1"/>
          </p:cNvSpPr>
          <p:nvPr>
            <p:ph type="body" idx="3"/>
          </p:nvPr>
        </p:nvSpPr>
        <p:spPr/>
        <p:txBody>
          <a:bodyPr/>
          <a:lstStyle/>
          <a:p>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C3C042B8-2764-4D95-9F79-AE1625B7621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C042B8-2764-4D95-9F79-AE1625B7621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C042B8-2764-4D95-9F79-AE1625B7621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2">
    <p:spTree>
      <p:nvGrpSpPr>
        <p:cNvPr id="1" name=""/>
        <p:cNvGrpSpPr/>
        <p:nvPr/>
      </p:nvGrpSpPr>
      <p:grpSpPr>
        <a:xfrm>
          <a:off x="0" y="0"/>
          <a:ext cx="0" cy="0"/>
          <a:chOff x="0" y="0"/>
          <a:chExt cx="0" cy="0"/>
        </a:xfrm>
      </p:grpSpPr>
      <p:pic>
        <p:nvPicPr>
          <p:cNvPr id="10" name="Picture 9"/>
          <p:cNvPicPr>
            <a:picLocks noChangeAspect="1"/>
          </p:cNvPicPr>
          <p:nvPr userDrawn="1"/>
        </p:nvPicPr>
        <p:blipFill>
          <a:blip r:embed="rId2">
            <a:alphaModFix amt="38000"/>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tretch>
            <a:fillRect/>
          </a:stretch>
        </p:blipFill>
        <p:spPr>
          <a:xfrm>
            <a:off x="0" y="0"/>
            <a:ext cx="4031673" cy="6858000"/>
          </a:xfrm>
          <a:prstGeom prst="rect">
            <a:avLst/>
          </a:prstGeom>
        </p:spPr>
      </p:pic>
      <p:sp>
        <p:nvSpPr>
          <p:cNvPr id="3" name="Footer Placeholder 2"/>
          <p:cNvSpPr>
            <a:spLocks noGrp="1"/>
          </p:cNvSpPr>
          <p:nvPr>
            <p:ph type="ftr" sz="quarter" idx="10"/>
          </p:nvPr>
        </p:nvSpPr>
        <p:spPr/>
        <p:txBody>
          <a:bodyPr/>
          <a:lstStyle/>
          <a:p>
            <a:r>
              <a:rPr lang="en-US" altLang="zh-TW"/>
              <a:t>/ 40</a:t>
            </a:r>
            <a:endParaRPr lang="zh-TW" altLang="en-US"/>
          </a:p>
        </p:txBody>
      </p:sp>
      <p:sp>
        <p:nvSpPr>
          <p:cNvPr id="4" name="Slide Number Placeholder 3"/>
          <p:cNvSpPr>
            <a:spLocks noGrp="1"/>
          </p:cNvSpPr>
          <p:nvPr>
            <p:ph type="sldNum" sz="quarter" idx="11"/>
          </p:nvPr>
        </p:nvSpPr>
        <p:spPr/>
        <p:txBody>
          <a:bodyPr/>
          <a:lstStyle/>
          <a:p>
            <a:fld id="{1F674714-7FD3-4033-9E7D-CA1C4A5F9A4F}" type="slidenum">
              <a:rPr lang="zh-TW" altLang="en-US" smtClean="0"/>
              <a:t>‹#›</a:t>
            </a:fld>
            <a:endParaRPr lang="zh-TW" altLang="en-US"/>
          </a:p>
        </p:txBody>
      </p:sp>
      <p:sp>
        <p:nvSpPr>
          <p:cNvPr id="5" name="標題 10"/>
          <p:cNvSpPr>
            <a:spLocks noGrp="1"/>
          </p:cNvSpPr>
          <p:nvPr>
            <p:ph type="title"/>
          </p:nvPr>
        </p:nvSpPr>
        <p:spPr>
          <a:xfrm>
            <a:off x="950999" y="2902095"/>
            <a:ext cx="10290000" cy="1510400"/>
          </a:xfrm>
        </p:spPr>
        <p:txBody>
          <a:bodyPr/>
          <a:lstStyle>
            <a:lvl1pPr algn="ctr">
              <a:defRPr b="0" i="0" baseline="0">
                <a:latin typeface="Noto Sans Ugaritic" panose="02020500000000000000" pitchFamily="34" charset="-120"/>
                <a:ea typeface="Microsoft JhengHei" panose="020B0604030504040204" pitchFamily="34" charset="-120"/>
              </a:defRPr>
            </a:lvl1pPr>
          </a:lstStyle>
          <a:p>
            <a:r>
              <a:rPr kumimoji="1" lang="zh-TW" altLang="en-US"/>
              <a:t>按一下以編輯母片標題樣式</a:t>
            </a:r>
          </a:p>
        </p:txBody>
      </p:sp>
      <p:sp>
        <p:nvSpPr>
          <p:cNvPr id="6" name="文字版面配置區 12"/>
          <p:cNvSpPr>
            <a:spLocks noGrp="1"/>
          </p:cNvSpPr>
          <p:nvPr>
            <p:ph type="body" sz="quarter" idx="12" hasCustomPrompt="1"/>
          </p:nvPr>
        </p:nvSpPr>
        <p:spPr>
          <a:xfrm>
            <a:off x="2954865" y="4897147"/>
            <a:ext cx="6282267" cy="668867"/>
          </a:xfrm>
        </p:spPr>
        <p:txBody>
          <a:bodyPr/>
          <a:lstStyle>
            <a:lvl1pPr marL="152400" indent="0" algn="ctr">
              <a:buNone/>
              <a:defRPr>
                <a:latin typeface="Microsoft JhengHei" panose="020B0604030504040204" pitchFamily="34" charset="-120"/>
                <a:ea typeface="Microsoft JhengHei" panose="020B0604030504040204" pitchFamily="34" charset="-120"/>
              </a:defRPr>
            </a:lvl1pPr>
          </a:lstStyle>
          <a:p>
            <a:pPr lvl="0"/>
            <a:r>
              <a:rPr kumimoji="1" lang="zh-TW" altLang="en-US"/>
              <a:t>按一下以編輯副標題文字樣式</a:t>
            </a:r>
          </a:p>
        </p:txBody>
      </p:sp>
      <p:grpSp>
        <p:nvGrpSpPr>
          <p:cNvPr id="22" name="Group 21"/>
          <p:cNvGrpSpPr/>
          <p:nvPr userDrawn="1"/>
        </p:nvGrpSpPr>
        <p:grpSpPr>
          <a:xfrm>
            <a:off x="233400" y="316893"/>
            <a:ext cx="3715576" cy="882412"/>
            <a:chOff x="246611" y="317183"/>
            <a:chExt cx="2786682" cy="661809"/>
          </a:xfrm>
        </p:grpSpPr>
        <p:pic>
          <p:nvPicPr>
            <p:cNvPr id="13" name="Picture 12"/>
            <p:cNvPicPr>
              <a:picLocks noChangeAspect="1"/>
            </p:cNvPicPr>
            <p:nvPr userDrawn="1"/>
          </p:nvPicPr>
          <p:blipFill rotWithShape="1">
            <a:blip r:embed="rId4"/>
            <a:srcRect b="24724"/>
            <a:stretch>
              <a:fillRect/>
            </a:stretch>
          </p:blipFill>
          <p:spPr>
            <a:xfrm>
              <a:off x="1129075" y="321228"/>
              <a:ext cx="1904218" cy="277908"/>
            </a:xfrm>
            <a:prstGeom prst="rect">
              <a:avLst/>
            </a:prstGeom>
          </p:spPr>
        </p:pic>
        <p:pic>
          <p:nvPicPr>
            <p:cNvPr id="15" name="Picture 14"/>
            <p:cNvPicPr>
              <a:picLocks noChangeAspect="1"/>
            </p:cNvPicPr>
            <p:nvPr userDrawn="1"/>
          </p:nvPicPr>
          <p:blipFill>
            <a:blip r:embed="rId5"/>
            <a:stretch>
              <a:fillRect/>
            </a:stretch>
          </p:blipFill>
          <p:spPr>
            <a:xfrm>
              <a:off x="246611" y="336583"/>
              <a:ext cx="612000" cy="612000"/>
            </a:xfrm>
            <a:prstGeom prst="rect">
              <a:avLst/>
            </a:prstGeom>
          </p:spPr>
        </p:pic>
        <p:pic>
          <p:nvPicPr>
            <p:cNvPr id="17" name="Picture 16"/>
            <p:cNvPicPr>
              <a:picLocks noChangeAspect="1"/>
            </p:cNvPicPr>
            <p:nvPr userDrawn="1"/>
          </p:nvPicPr>
          <p:blipFill rotWithShape="1">
            <a:blip r:embed="rId6"/>
            <a:srcRect l="22400"/>
            <a:stretch>
              <a:fillRect/>
            </a:stretch>
          </p:blipFill>
          <p:spPr>
            <a:xfrm>
              <a:off x="1188930" y="627275"/>
              <a:ext cx="1120088" cy="351717"/>
            </a:xfrm>
            <a:prstGeom prst="rect">
              <a:avLst/>
            </a:prstGeom>
          </p:spPr>
        </p:pic>
        <p:cxnSp>
          <p:nvCxnSpPr>
            <p:cNvPr id="21" name="Straight Connector 20"/>
            <p:cNvCxnSpPr/>
            <p:nvPr userDrawn="1"/>
          </p:nvCxnSpPr>
          <p:spPr>
            <a:xfrm>
              <a:off x="1007269" y="317183"/>
              <a:ext cx="0" cy="661809"/>
            </a:xfrm>
            <a:prstGeom prst="line">
              <a:avLst/>
            </a:prstGeom>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olo título " userDrawn="1">
  <p:cSld name="Solo título ">
    <p:bg>
      <p:bgPr>
        <a:blipFill dpi="0" rotWithShape="1">
          <a:blip r:embed="rId2">
            <a:alphaModFix amt="75785"/>
            <a:lum/>
          </a:blip>
          <a:srcRect/>
          <a:stretch>
            <a:fillRect l="-4000" r="-4000"/>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386291" y="350429"/>
            <a:ext cx="7690800" cy="70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2300"/>
              <a:buFont typeface="Montserrat" panose="02020500000000000000" charset="-120"/>
              <a:buNone/>
              <a:defRPr sz="3465" baseline="0">
                <a:solidFill>
                  <a:schemeClr val="dk1"/>
                </a:solidFill>
                <a:latin typeface="+mj-lt"/>
                <a:ea typeface="Microsoft JhengHei" panose="020B0604030504040204" pitchFamily="34" charset="-120"/>
                <a:cs typeface="Microsoft JhengHei" panose="020B0604030504040204" pitchFamily="34" charset="-120"/>
                <a:sym typeface="Montserrat" panose="02020500000000000000" charset="-120"/>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sp>
        <p:nvSpPr>
          <p:cNvPr id="8" name="內容版面配置區 7"/>
          <p:cNvSpPr>
            <a:spLocks noGrp="1"/>
          </p:cNvSpPr>
          <p:nvPr>
            <p:ph sz="quarter" idx="10"/>
          </p:nvPr>
        </p:nvSpPr>
        <p:spPr>
          <a:xfrm>
            <a:off x="386291" y="1403872"/>
            <a:ext cx="11419417" cy="4952639"/>
          </a:xfrm>
        </p:spPr>
        <p:txBody>
          <a:bodyPr/>
          <a:lstStyle>
            <a:lvl1pPr>
              <a:defRPr sz="1865" b="0" i="0" baseline="0">
                <a:solidFill>
                  <a:schemeClr val="accent2">
                    <a:lumMod val="25000"/>
                  </a:schemeClr>
                </a:solidFill>
                <a:latin typeface="+mn-lt"/>
                <a:ea typeface="Microsoft JhengHei" panose="020B0604030504040204" pitchFamily="34" charset="-120"/>
              </a:defRPr>
            </a:lvl1pPr>
            <a:lvl2pPr indent="-662940">
              <a:lnSpc>
                <a:spcPct val="100000"/>
              </a:lnSpc>
              <a:spcBef>
                <a:spcPts val="800"/>
              </a:spcBef>
              <a:defRPr sz="1865" b="0" i="0" baseline="0">
                <a:solidFill>
                  <a:schemeClr val="accent2">
                    <a:lumMod val="25000"/>
                  </a:schemeClr>
                </a:solidFill>
                <a:latin typeface="+mn-lt"/>
                <a:ea typeface="Microsoft JhengHei" panose="020B0604030504040204" pitchFamily="34" charset="-120"/>
              </a:defRPr>
            </a:lvl2pPr>
            <a:lvl3pPr indent="-662940">
              <a:lnSpc>
                <a:spcPct val="100000"/>
              </a:lnSpc>
              <a:spcBef>
                <a:spcPts val="800"/>
              </a:spcBef>
              <a:defRPr sz="1865" b="0" i="0" baseline="0">
                <a:solidFill>
                  <a:schemeClr val="accent2">
                    <a:lumMod val="25000"/>
                  </a:schemeClr>
                </a:solidFill>
                <a:latin typeface="+mn-lt"/>
                <a:ea typeface="Microsoft JhengHei" panose="020B0604030504040204" pitchFamily="34" charset="-120"/>
              </a:defRPr>
            </a:lvl3pPr>
            <a:lvl4pPr indent="-662940">
              <a:lnSpc>
                <a:spcPct val="100000"/>
              </a:lnSpc>
              <a:spcBef>
                <a:spcPts val="800"/>
              </a:spcBef>
              <a:defRPr sz="1865" b="0" i="0" baseline="0">
                <a:solidFill>
                  <a:schemeClr val="accent2">
                    <a:lumMod val="25000"/>
                  </a:schemeClr>
                </a:solidFill>
                <a:latin typeface="+mn-lt"/>
                <a:ea typeface="Microsoft JhengHei" panose="020B0604030504040204" pitchFamily="34" charset="-120"/>
              </a:defRPr>
            </a:lvl4pPr>
            <a:lvl5pPr indent="-662940">
              <a:lnSpc>
                <a:spcPct val="100000"/>
              </a:lnSpc>
              <a:spcBef>
                <a:spcPts val="800"/>
              </a:spcBef>
              <a:defRPr sz="1865" b="0" i="0" baseline="0">
                <a:solidFill>
                  <a:schemeClr val="accent2">
                    <a:lumMod val="25000"/>
                  </a:schemeClr>
                </a:solidFill>
                <a:latin typeface="+mn-lt"/>
                <a:ea typeface="Microsoft JhengHei" panose="020B0604030504040204" pitchFamily="34" charset="-120"/>
              </a:defRPr>
            </a:lvl5pPr>
          </a:lstStyle>
          <a:p>
            <a:pPr lvl="0"/>
            <a:r>
              <a:rPr kumimoji="1" lang="zh-TW" altLang="en-US"/>
              <a:t>按一下以編輯母片文字樣式</a:t>
            </a:r>
          </a:p>
          <a:p>
            <a:pPr lvl="1"/>
            <a:r>
              <a:rPr kumimoji="1" lang="zh-TW" altLang="en-US"/>
              <a:t>第二層</a:t>
            </a:r>
          </a:p>
          <a:p>
            <a:pPr lvl="2"/>
            <a:r>
              <a:rPr kumimoji="1" lang="zh-TW" altLang="en-US"/>
              <a:t>第三層</a:t>
            </a:r>
          </a:p>
          <a:p>
            <a:pPr lvl="3"/>
            <a:r>
              <a:rPr kumimoji="1" lang="zh-TW" altLang="en-US"/>
              <a:t>第四層</a:t>
            </a:r>
          </a:p>
          <a:p>
            <a:pPr lvl="4"/>
            <a:r>
              <a:rPr kumimoji="1" lang="zh-TW" altLang="en-US"/>
              <a:t>第五層</a:t>
            </a:r>
          </a:p>
        </p:txBody>
      </p:sp>
      <p:sp>
        <p:nvSpPr>
          <p:cNvPr id="6" name="投影片編號版面配置區 4"/>
          <p:cNvSpPr>
            <a:spLocks noGrp="1"/>
          </p:cNvSpPr>
          <p:nvPr>
            <p:ph type="sldNum" sz="quarter" idx="4"/>
          </p:nvPr>
        </p:nvSpPr>
        <p:spPr>
          <a:xfrm>
            <a:off x="11014271" y="6415832"/>
            <a:ext cx="521995"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1F674714-7FD3-4033-9E7D-CA1C4A5F9A4F}" type="slidenum">
              <a:rPr lang="zh-TW" altLang="en-US" smtClean="0"/>
              <a:t>‹#›</a:t>
            </a:fld>
            <a:endParaRPr lang="zh-TW" altLang="en-US"/>
          </a:p>
        </p:txBody>
      </p:sp>
      <p:sp>
        <p:nvSpPr>
          <p:cNvPr id="2" name="頁尾版面配置區 3"/>
          <p:cNvSpPr>
            <a:spLocks noGrp="1"/>
          </p:cNvSpPr>
          <p:nvPr>
            <p:ph type="ftr" sz="quarter" idx="3"/>
          </p:nvPr>
        </p:nvSpPr>
        <p:spPr>
          <a:xfrm>
            <a:off x="11428445" y="6417647"/>
            <a:ext cx="688911" cy="366183"/>
          </a:xfrm>
          <a:prstGeom prst="rect">
            <a:avLst/>
          </a:prstGeom>
        </p:spPr>
        <p:txBody>
          <a:bodyPr vert="horz" lIns="91440" tIns="45720" rIns="91440" bIns="45720" rtlCol="0" anchor="ctr"/>
          <a:lstStyle>
            <a:lvl1pPr algn="l">
              <a:defRPr sz="1600">
                <a:solidFill>
                  <a:schemeClr val="tx1">
                    <a:tint val="75000"/>
                  </a:schemeClr>
                </a:solidFill>
              </a:defRPr>
            </a:lvl1pPr>
          </a:lstStyle>
          <a:p>
            <a:r>
              <a:rPr lang="en-US" altLang="zh-TW"/>
              <a:t>/ 40</a:t>
            </a:r>
            <a:endParaRPr lang="zh-TW" altLang="en-US"/>
          </a:p>
        </p:txBody>
      </p:sp>
      <p:pic>
        <p:nvPicPr>
          <p:cNvPr id="3" name="Picture 2"/>
          <p:cNvPicPr>
            <a:picLocks noChangeAspect="1"/>
          </p:cNvPicPr>
          <p:nvPr userDrawn="1"/>
        </p:nvPicPr>
        <p:blipFill>
          <a:blip r:embed="rId3"/>
          <a:stretch>
            <a:fillRect/>
          </a:stretch>
        </p:blipFill>
        <p:spPr>
          <a:xfrm>
            <a:off x="9379200" y="382043"/>
            <a:ext cx="2604297" cy="49632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olo título " userDrawn="1">
  <p:cSld name="1_Solo título ">
    <p:bg>
      <p:bgPr>
        <a:blipFill dpi="0" rotWithShape="1">
          <a:blip r:embed="rId2">
            <a:alphaModFix amt="20000"/>
            <a:lum/>
            <a:extLst>
              <a:ext uri="{BEBA8EAE-BF5A-486C-A8C5-ECC9F3942E4B}">
                <a14:imgProps xmlns:a14="http://schemas.microsoft.com/office/drawing/2010/main">
                  <a14:imgLayer r:embed="rId3">
                    <a14:imgEffect>
                      <a14:colorTemperature colorTemp="1500"/>
                    </a14:imgEffect>
                    <a14:imgEffect>
                      <a14:saturation sat="0"/>
                    </a14:imgEffect>
                  </a14:imgLayer>
                </a14:imgProps>
              </a:ext>
            </a:extLst>
          </a:blip>
          <a:srcRect/>
          <a:stretch>
            <a:fillRect t="-6000" b="-6000"/>
          </a:stretch>
        </a:blipFill>
        <a:effectLst/>
      </p:bgPr>
    </p:bg>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2250597" y="2724200"/>
            <a:ext cx="7690800" cy="70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2300"/>
              <a:buFont typeface="Montserrat" panose="02020500000000000000" charset="-120"/>
              <a:buNone/>
              <a:defRPr sz="3465" baseline="0">
                <a:solidFill>
                  <a:schemeClr val="dk1"/>
                </a:solidFill>
                <a:latin typeface="Noto Sans Ugaritic" panose="02020500000000000000" pitchFamily="34" charset="-120"/>
                <a:ea typeface="Microsoft JhengHei" panose="020B0604030504040204" pitchFamily="34" charset="-120"/>
                <a:cs typeface="Microsoft JhengHei" panose="020B0604030504040204" pitchFamily="34" charset="-120"/>
                <a:sym typeface="Montserrat" panose="02020500000000000000" charset="-120"/>
              </a:defRPr>
            </a:lvl1pPr>
            <a:lvl2pPr lvl="1" rtl="0">
              <a:spcBef>
                <a:spcPts val="0"/>
              </a:spcBef>
              <a:spcAft>
                <a:spcPts val="0"/>
              </a:spcAft>
              <a:buClr>
                <a:schemeClr val="dk2"/>
              </a:buClr>
              <a:buSzPts val="3000"/>
              <a:buNone/>
              <a:defRPr>
                <a:solidFill>
                  <a:schemeClr val="dk2"/>
                </a:solidFill>
              </a:defRPr>
            </a:lvl2pPr>
            <a:lvl3pPr lvl="2" rtl="0">
              <a:spcBef>
                <a:spcPts val="0"/>
              </a:spcBef>
              <a:spcAft>
                <a:spcPts val="0"/>
              </a:spcAft>
              <a:buClr>
                <a:schemeClr val="dk2"/>
              </a:buClr>
              <a:buSzPts val="3000"/>
              <a:buNone/>
              <a:defRPr>
                <a:solidFill>
                  <a:schemeClr val="dk2"/>
                </a:solidFill>
              </a:defRPr>
            </a:lvl3pPr>
            <a:lvl4pPr lvl="3" rtl="0">
              <a:spcBef>
                <a:spcPts val="0"/>
              </a:spcBef>
              <a:spcAft>
                <a:spcPts val="0"/>
              </a:spcAft>
              <a:buClr>
                <a:schemeClr val="dk2"/>
              </a:buClr>
              <a:buSzPts val="3000"/>
              <a:buNone/>
              <a:defRPr>
                <a:solidFill>
                  <a:schemeClr val="dk2"/>
                </a:solidFill>
              </a:defRPr>
            </a:lvl4pPr>
            <a:lvl5pPr lvl="4" rtl="0">
              <a:spcBef>
                <a:spcPts val="0"/>
              </a:spcBef>
              <a:spcAft>
                <a:spcPts val="0"/>
              </a:spcAft>
              <a:buClr>
                <a:schemeClr val="dk2"/>
              </a:buClr>
              <a:buSzPts val="3000"/>
              <a:buNone/>
              <a:defRPr>
                <a:solidFill>
                  <a:schemeClr val="dk2"/>
                </a:solidFill>
              </a:defRPr>
            </a:lvl5pPr>
            <a:lvl6pPr lvl="5" rtl="0">
              <a:spcBef>
                <a:spcPts val="0"/>
              </a:spcBef>
              <a:spcAft>
                <a:spcPts val="0"/>
              </a:spcAft>
              <a:buClr>
                <a:schemeClr val="dk2"/>
              </a:buClr>
              <a:buSzPts val="3000"/>
              <a:buNone/>
              <a:defRPr>
                <a:solidFill>
                  <a:schemeClr val="dk2"/>
                </a:solidFill>
              </a:defRPr>
            </a:lvl6pPr>
            <a:lvl7pPr lvl="6" rtl="0">
              <a:spcBef>
                <a:spcPts val="0"/>
              </a:spcBef>
              <a:spcAft>
                <a:spcPts val="0"/>
              </a:spcAft>
              <a:buClr>
                <a:schemeClr val="dk2"/>
              </a:buClr>
              <a:buSzPts val="3000"/>
              <a:buNone/>
              <a:defRPr>
                <a:solidFill>
                  <a:schemeClr val="dk2"/>
                </a:solidFill>
              </a:defRPr>
            </a:lvl7pPr>
            <a:lvl8pPr lvl="7" rtl="0">
              <a:spcBef>
                <a:spcPts val="0"/>
              </a:spcBef>
              <a:spcAft>
                <a:spcPts val="0"/>
              </a:spcAft>
              <a:buClr>
                <a:schemeClr val="dk2"/>
              </a:buClr>
              <a:buSzPts val="3000"/>
              <a:buNone/>
              <a:defRPr>
                <a:solidFill>
                  <a:schemeClr val="dk2"/>
                </a:solidFill>
              </a:defRPr>
            </a:lvl8pPr>
            <a:lvl9pPr lvl="8" rtl="0">
              <a:spcBef>
                <a:spcPts val="0"/>
              </a:spcBef>
              <a:spcAft>
                <a:spcPts val="0"/>
              </a:spcAft>
              <a:buClr>
                <a:schemeClr val="dk2"/>
              </a:buClr>
              <a:buSzPts val="3000"/>
              <a:buNone/>
              <a:defRPr>
                <a:solidFill>
                  <a:schemeClr val="dk2"/>
                </a:solidFill>
              </a:defRPr>
            </a:lvl9pPr>
          </a:lstStyle>
          <a:p>
            <a:endParaRPr/>
          </a:p>
        </p:txBody>
      </p:sp>
      <p:pic>
        <p:nvPicPr>
          <p:cNvPr id="7" name="Picture 6"/>
          <p:cNvPicPr>
            <a:picLocks noChangeAspect="1"/>
          </p:cNvPicPr>
          <p:nvPr userDrawn="1"/>
        </p:nvPicPr>
        <p:blipFill>
          <a:blip r:embed="rId4"/>
          <a:stretch>
            <a:fillRect/>
          </a:stretch>
        </p:blipFill>
        <p:spPr>
          <a:xfrm>
            <a:off x="3641095" y="5364479"/>
            <a:ext cx="4909811" cy="9357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3C042B8-2764-4D95-9F79-AE1625B7621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3C042B8-2764-4D95-9F79-AE1625B76219}" type="datetimeFigureOut">
              <a:rPr lang="en-US" smtClean="0"/>
              <a:t>7/17/2025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3C042B8-2764-4D95-9F79-AE1625B76219}"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3C042B8-2764-4D95-9F79-AE1625B76219}" type="datetimeFigureOut">
              <a:rPr lang="en-US" smtClean="0"/>
              <a:t>7/17/2025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3C042B8-2764-4D95-9F79-AE1625B76219}" type="datetimeFigureOut">
              <a:rPr lang="en-US" smtClean="0"/>
              <a:t>7/17/2025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3C042B8-2764-4D95-9F79-AE1625B76219}" type="datetimeFigureOut">
              <a:rPr lang="en-US" smtClean="0"/>
              <a:t>7/17/2025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C042B8-2764-4D95-9F79-AE1625B76219}"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3C042B8-2764-4D95-9F79-AE1625B76219}" type="datetimeFigureOut">
              <a:rPr lang="en-US" smtClean="0"/>
              <a:t>7/17/2025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3496B61-8A37-48AB-9341-917E47EFA76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C3C042B8-2764-4D95-9F79-AE1625B76219}" type="datetimeFigureOut">
              <a:rPr lang="en-US" smtClean="0"/>
              <a:t>7/17/2025</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3496B61-8A37-48AB-9341-917E47EFA76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10.GIF"/><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21.pn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25.png"/><Relationship Id="rId11" Type="http://schemas.openxmlformats.org/officeDocument/2006/relationships/image" Target="../media/image28.png"/><Relationship Id="rId5" Type="http://schemas.openxmlformats.org/officeDocument/2006/relationships/image" Target="../media/image24.png"/><Relationship Id="rId10" Type="http://schemas.openxmlformats.org/officeDocument/2006/relationships/image" Target="../media/image16.png"/><Relationship Id="rId4" Type="http://schemas.openxmlformats.org/officeDocument/2006/relationships/image" Target="../media/image23.png"/><Relationship Id="rId9" Type="http://schemas.openxmlformats.org/officeDocument/2006/relationships/image" Target="../media/image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240155" y="1595755"/>
            <a:ext cx="9711690" cy="1339215"/>
          </a:xfrm>
        </p:spPr>
        <p:txBody>
          <a:bodyPr>
            <a:normAutofit fontScale="90000"/>
          </a:bodyPr>
          <a:lstStyle/>
          <a:p>
            <a:pPr>
              <a:lnSpc>
                <a:spcPct val="100000"/>
              </a:lnSpc>
            </a:pPr>
            <a:r>
              <a:rPr lang="en-US" altLang="zh-TW" sz="2000">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Research Progress Report</a:t>
            </a:r>
            <a:br>
              <a:rPr lang="en-US" altLang="zh-TW" sz="32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br>
            <a:br>
              <a:rPr lang="en-US" altLang="zh-TW" sz="1800" b="1" i="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br>
            <a:r>
              <a:rPr lang="en-US" altLang="zh-TW" sz="27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Adaptive Token</a:t>
            </a:r>
            <a:r>
              <a:rPr lang="zh-TW" altLang="en-US" sz="27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 </a:t>
            </a:r>
            <a:r>
              <a:rPr lang="en-US" altLang="zh-TW" sz="27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Fusion Transformer for Multi-Modal Object Detection with RGB and Event Data</a:t>
            </a:r>
            <a:endPar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endParaRPr>
          </a:p>
        </p:txBody>
      </p:sp>
      <p:sp>
        <p:nvSpPr>
          <p:cNvPr id="2" name="Text Box 1"/>
          <p:cNvSpPr txBox="1"/>
          <p:nvPr/>
        </p:nvSpPr>
        <p:spPr>
          <a:xfrm>
            <a:off x="4874895" y="3945890"/>
            <a:ext cx="2442845" cy="1016000"/>
          </a:xfrm>
          <a:prstGeom prst="rect">
            <a:avLst/>
          </a:prstGeom>
          <a:noFill/>
        </p:spPr>
        <p:txBody>
          <a:bodyPr wrap="square" rtlCol="0" anchor="t">
            <a:noAutofit/>
          </a:bodyPr>
          <a:lstStyle/>
          <a:p>
            <a:pPr algn="ctr"/>
            <a:r>
              <a:rPr lang="en-US">
                <a:latin typeface="Times New Roman" panose="02020603050405020304" pitchFamily="18" charset="0"/>
                <a:ea typeface="Microsoft YaHei" panose="020B0503020204020204" charset="-122"/>
                <a:cs typeface="Times New Roman" panose="02020603050405020304" pitchFamily="18" charset="0"/>
              </a:rPr>
              <a:t>羅偉明	La Vi Minh</a:t>
            </a:r>
          </a:p>
          <a:p>
            <a:pPr algn="ctr"/>
            <a:endParaRPr lang="en-US" altLang="zh-TW">
              <a:latin typeface="Times New Roman" panose="02020603050405020304" pitchFamily="18" charset="0"/>
              <a:ea typeface="Microsoft YaHei" panose="020B0503020204020204" charset="-122"/>
              <a:cs typeface="Times New Roman" panose="02020603050405020304" pitchFamily="18" charset="0"/>
            </a:endParaRPr>
          </a:p>
          <a:p>
            <a:pPr algn="ctr"/>
            <a:r>
              <a:rPr lang="en-US" altLang="zh-TW" sz="1600" i="1">
                <a:latin typeface="Times New Roman" panose="02020603050405020304" pitchFamily="18" charset="0"/>
                <a:ea typeface="Microsoft YaHei" panose="020B0503020204020204" charset="-122"/>
                <a:cs typeface="Times New Roman" panose="02020603050405020304" pitchFamily="18" charset="0"/>
                <a:sym typeface="+mn-ea"/>
              </a:rPr>
              <a:t>NTUST HIS-LAB</a:t>
            </a:r>
          </a:p>
          <a:p>
            <a:pPr algn="ctr"/>
            <a:endParaRPr lang="en-US" altLang="zh-TW" sz="1600" i="1">
              <a:latin typeface="Times New Roman" panose="02020603050405020304" pitchFamily="18" charset="0"/>
              <a:ea typeface="Microsoft YaHei" panose="020B0503020204020204" charset="-122"/>
              <a:cs typeface="Times New Roman" panose="02020603050405020304" pitchFamily="18" charset="0"/>
              <a:sym typeface="+mn-ea"/>
            </a:endParaRPr>
          </a:p>
        </p:txBody>
      </p:sp>
      <p:sp>
        <p:nvSpPr>
          <p:cNvPr id="6" name="Text Box 5"/>
          <p:cNvSpPr txBox="1"/>
          <p:nvPr/>
        </p:nvSpPr>
        <p:spPr>
          <a:xfrm>
            <a:off x="10194290" y="6520815"/>
            <a:ext cx="1997710" cy="337185"/>
          </a:xfrm>
          <a:prstGeom prst="rect">
            <a:avLst/>
          </a:prstGeom>
          <a:noFill/>
        </p:spPr>
        <p:txBody>
          <a:bodyPr wrap="square" rtlCol="0" anchor="t">
            <a:spAutoFit/>
          </a:bodyPr>
          <a:lstStyle/>
          <a:p>
            <a:pPr algn="ctr"/>
            <a:r>
              <a:rPr lang="en-US" altLang="zh-TW" sz="1600">
                <a:latin typeface="Times New Roman" panose="02020603050405020304" pitchFamily="18" charset="0"/>
                <a:ea typeface="Microsoft YaHei" panose="020B0503020204020204" charset="-122"/>
                <a:cs typeface="Times New Roman" panose="02020603050405020304" pitchFamily="18" charset="0"/>
                <a:sym typeface="+mn-ea"/>
              </a:rPr>
              <a:t>Date: 2025-07-17</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Benchmark Comparisions</a:t>
            </a:r>
          </a:p>
        </p:txBody>
      </p:sp>
      <p:sp>
        <p:nvSpPr>
          <p:cNvPr id="213" name="Text Box 212"/>
          <p:cNvSpPr txBox="1"/>
          <p:nvPr/>
        </p:nvSpPr>
        <p:spPr>
          <a:xfrm>
            <a:off x="11803380" y="6551295"/>
            <a:ext cx="3886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11</a:t>
            </a:r>
          </a:p>
        </p:txBody>
      </p:sp>
      <p:graphicFrame>
        <p:nvGraphicFramePr>
          <p:cNvPr id="2" name="Table 1"/>
          <p:cNvGraphicFramePr/>
          <p:nvPr>
            <p:extLst>
              <p:ext uri="{D42A27DB-BD31-4B8C-83A1-F6EECF244321}">
                <p14:modId xmlns:p14="http://schemas.microsoft.com/office/powerpoint/2010/main" val="3252078771"/>
              </p:ext>
            </p:extLst>
          </p:nvPr>
        </p:nvGraphicFramePr>
        <p:xfrm>
          <a:off x="1377951" y="1374629"/>
          <a:ext cx="9436097" cy="4734870"/>
        </p:xfrm>
        <a:graphic>
          <a:graphicData uri="http://schemas.openxmlformats.org/drawingml/2006/table">
            <a:tbl>
              <a:tblPr firstRow="1" bandRow="1">
                <a:tableStyleId>{5940675A-B579-460E-94D1-54222C63F5DA}</a:tableStyleId>
              </a:tblPr>
              <a:tblGrid>
                <a:gridCol w="1149985">
                  <a:extLst>
                    <a:ext uri="{9D8B030D-6E8A-4147-A177-3AD203B41FA5}">
                      <a16:colId xmlns:a16="http://schemas.microsoft.com/office/drawing/2014/main" val="20000"/>
                    </a:ext>
                  </a:extLst>
                </a:gridCol>
                <a:gridCol w="1784032">
                  <a:extLst>
                    <a:ext uri="{9D8B030D-6E8A-4147-A177-3AD203B41FA5}">
                      <a16:colId xmlns:a16="http://schemas.microsoft.com/office/drawing/2014/main" val="20001"/>
                    </a:ext>
                  </a:extLst>
                </a:gridCol>
                <a:gridCol w="2322876">
                  <a:extLst>
                    <a:ext uri="{9D8B030D-6E8A-4147-A177-3AD203B41FA5}">
                      <a16:colId xmlns:a16="http://schemas.microsoft.com/office/drawing/2014/main" val="20002"/>
                    </a:ext>
                  </a:extLst>
                </a:gridCol>
                <a:gridCol w="1393068">
                  <a:extLst>
                    <a:ext uri="{9D8B030D-6E8A-4147-A177-3AD203B41FA5}">
                      <a16:colId xmlns:a16="http://schemas.microsoft.com/office/drawing/2014/main" val="20003"/>
                    </a:ext>
                  </a:extLst>
                </a:gridCol>
                <a:gridCol w="1393068">
                  <a:extLst>
                    <a:ext uri="{9D8B030D-6E8A-4147-A177-3AD203B41FA5}">
                      <a16:colId xmlns:a16="http://schemas.microsoft.com/office/drawing/2014/main" val="20004"/>
                    </a:ext>
                  </a:extLst>
                </a:gridCol>
                <a:gridCol w="1393068">
                  <a:extLst>
                    <a:ext uri="{9D8B030D-6E8A-4147-A177-3AD203B41FA5}">
                      <a16:colId xmlns:a16="http://schemas.microsoft.com/office/drawing/2014/main" val="20005"/>
                    </a:ext>
                  </a:extLst>
                </a:gridCol>
              </a:tblGrid>
              <a:tr h="315658">
                <a:tc rowSpan="2">
                  <a:txBody>
                    <a:bodyPr/>
                    <a:lstStyle/>
                    <a:p>
                      <a:pPr algn="ctr">
                        <a:buNone/>
                      </a:pPr>
                      <a:r>
                        <a:rPr lang="en-US" sz="1200" b="1">
                          <a:latin typeface="Times New Roman" panose="02020603050405020304" pitchFamily="18" charset="0"/>
                          <a:cs typeface="Times New Roman" panose="02020603050405020304" pitchFamily="18" charset="0"/>
                        </a:rPr>
                        <a:t>Modality</a:t>
                      </a:r>
                    </a:p>
                  </a:txBody>
                  <a:tcPr anchor="ctr">
                    <a:lnL w="19050" cap="flat" cmpd="sng" algn="ctr">
                      <a:solidFill>
                        <a:schemeClr val="tx1"/>
                      </a:solid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rowSpan="2">
                  <a:txBody>
                    <a:bodyPr/>
                    <a:lstStyle/>
                    <a:p>
                      <a:pPr algn="ctr">
                        <a:buNone/>
                      </a:pPr>
                      <a:r>
                        <a:rPr lang="en-US" sz="1200" b="1">
                          <a:latin typeface="Times New Roman" panose="02020603050405020304" pitchFamily="18" charset="0"/>
                          <a:cs typeface="Times New Roman" panose="02020603050405020304" pitchFamily="18" charset="0"/>
                        </a:rPr>
                        <a:t>Method</a:t>
                      </a:r>
                    </a:p>
                  </a:txBody>
                  <a:tcPr anchor="ctr">
                    <a:lnL>
                      <a:noFill/>
                    </a:lnL>
                    <a:lnR>
                      <a:noFill/>
                    </a:lnR>
                    <a:lnT w="1905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rowSpan="2">
                  <a:txBody>
                    <a:bodyPr/>
                    <a:lstStyle/>
                    <a:p>
                      <a:pPr algn="ctr">
                        <a:buNone/>
                      </a:pPr>
                      <a:r>
                        <a:rPr lang="en-US" sz="1200" b="1">
                          <a:latin typeface="Times New Roman" panose="02020603050405020304" pitchFamily="18" charset="0"/>
                          <a:cs typeface="Times New Roman" panose="02020603050405020304" pitchFamily="18" charset="0"/>
                        </a:rPr>
                        <a:t>Input Representation</a:t>
                      </a:r>
                    </a:p>
                  </a:txBody>
                  <a:tcPr anchor="ctr">
                    <a:lnL>
                      <a:noFill/>
                    </a:lnL>
                    <a:lnR w="19050" cap="flat" cmpd="sng" algn="ctr">
                      <a:noFill/>
                      <a:prstDash val="solid"/>
                      <a:round/>
                      <a:headEnd type="none" w="med" len="med"/>
                      <a:tailEnd type="none" w="med" len="med"/>
                    </a:lnR>
                    <a:lnT w="1905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gridSpan="3">
                  <a:txBody>
                    <a:bodyPr/>
                    <a:lstStyle/>
                    <a:p>
                      <a:pPr algn="ctr">
                        <a:buNone/>
                      </a:pPr>
                      <a:r>
                        <a:rPr lang="en-US" sz="1200" b="1">
                          <a:latin typeface="Times New Roman" panose="02020603050405020304" pitchFamily="18" charset="0"/>
                          <a:cs typeface="Times New Roman" panose="02020603050405020304" pitchFamily="18" charset="0"/>
                        </a:rPr>
                        <a:t>DSEC-Detection</a:t>
                      </a:r>
                    </a:p>
                  </a:txBody>
                  <a:tcPr anchor="ctr">
                    <a:lnL w="19050" cap="flat" cmpd="sng" algn="ctr">
                      <a:no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lnT w="12700">
                      <a:solidFill>
                        <a:schemeClr val="tx1"/>
                      </a:solidFill>
                      <a:prstDash val="solid"/>
                    </a:lnT>
                    <a:lnB w="12700">
                      <a:solidFill>
                        <a:schemeClr val="tx1"/>
                      </a:solidFill>
                      <a:prstDash val="solid"/>
                    </a:lnB>
                    <a:solidFill>
                      <a:schemeClr val="bg1"/>
                    </a:solidFill>
                  </a:tcPr>
                </a:tc>
                <a:tc hMerge="1">
                  <a:txBody>
                    <a:bodyPr/>
                    <a:lstStyle/>
                    <a:p>
                      <a:endParaRPr lang="en-US"/>
                    </a:p>
                  </a:txBody>
                  <a:tcPr>
                    <a:lnR w="12700">
                      <a:solidFill>
                        <a:schemeClr val="tx1"/>
                      </a:solidFill>
                      <a:prstDash val="solid"/>
                    </a:lnR>
                    <a:lnT w="12700">
                      <a:solidFill>
                        <a:schemeClr val="tx1"/>
                      </a:solidFill>
                      <a:prstDash val="solid"/>
                    </a:lnT>
                    <a:lnB w="12700">
                      <a:solidFill>
                        <a:schemeClr val="tx1"/>
                      </a:solidFill>
                      <a:prstDash val="solid"/>
                    </a:lnB>
                    <a:solidFill>
                      <a:schemeClr val="bg1"/>
                    </a:solidFill>
                  </a:tcPr>
                </a:tc>
                <a:extLst>
                  <a:ext uri="{0D108BD9-81ED-4DB2-BD59-A6C34878D82A}">
                    <a16:rowId xmlns:a16="http://schemas.microsoft.com/office/drawing/2014/main" val="10000"/>
                  </a:ext>
                </a:extLst>
              </a:tr>
              <a:tr h="315658">
                <a:tc vMerge="1">
                  <a:txBody>
                    <a:bodyPr/>
                    <a:lstStyle/>
                    <a:p>
                      <a:endParaRPr lang="en-US"/>
                    </a:p>
                  </a:txBody>
                  <a:tcPr>
                    <a:lnL w="12700">
                      <a:solidFill>
                        <a:schemeClr val="tx1"/>
                      </a:solidFill>
                      <a:prstDash val="solid"/>
                    </a:lnL>
                    <a:lnR>
                      <a:noFill/>
                    </a:lnR>
                    <a:lnB w="12700">
                      <a:solidFill>
                        <a:schemeClr val="tx1"/>
                      </a:solidFill>
                      <a:prstDash val="solid"/>
                    </a:lnB>
                    <a:solidFill>
                      <a:schemeClr val="bg1"/>
                    </a:solidFill>
                  </a:tcPr>
                </a:tc>
                <a:tc vMerge="1">
                  <a:txBody>
                    <a:bodyPr/>
                    <a:lstStyle/>
                    <a:p>
                      <a:endParaRPr lang="en-US"/>
                    </a:p>
                  </a:txBody>
                  <a:tcPr>
                    <a:lnL>
                      <a:noFill/>
                    </a:lnL>
                    <a:lnR>
                      <a:noFill/>
                    </a:lnR>
                    <a:lnB w="12700">
                      <a:solidFill>
                        <a:schemeClr val="tx1"/>
                      </a:solidFill>
                      <a:prstDash val="solid"/>
                    </a:lnB>
                    <a:solidFill>
                      <a:schemeClr val="bg1"/>
                    </a:solidFill>
                  </a:tcPr>
                </a:tc>
                <a:tc vMerge="1">
                  <a:txBody>
                    <a:bodyPr/>
                    <a:lstStyle/>
                    <a:p>
                      <a:endParaRPr lang="en-US"/>
                    </a:p>
                  </a:txBody>
                  <a:tcPr>
                    <a:lnL>
                      <a:noFill/>
                    </a:lnL>
                    <a:lnR>
                      <a:noFill/>
                    </a:lnR>
                    <a:lnB w="12700">
                      <a:solidFill>
                        <a:schemeClr val="tx1"/>
                      </a:solidFill>
                      <a:prstDash val="solid"/>
                    </a:lnB>
                    <a:solidFill>
                      <a:schemeClr val="bg1"/>
                    </a:solidFill>
                  </a:tcPr>
                </a:tc>
                <a:tc>
                  <a:txBody>
                    <a:bodyPr/>
                    <a:lstStyle/>
                    <a:p>
                      <a:pPr algn="ctr">
                        <a:buNone/>
                      </a:pPr>
                      <a:r>
                        <a:rPr lang="en-US" sz="1200" b="1">
                          <a:latin typeface="Times New Roman" panose="02020603050405020304" pitchFamily="18" charset="0"/>
                          <a:cs typeface="Times New Roman" panose="02020603050405020304" pitchFamily="18" charset="0"/>
                        </a:rPr>
                        <a:t>mAP50 (%)</a:t>
                      </a:r>
                    </a:p>
                  </a:txBody>
                  <a:tcPr anchor="ctr">
                    <a:lnL>
                      <a:noFill/>
                    </a:lnL>
                    <a:lnR>
                      <a:noFill/>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a:txBody>
                    <a:bodyPr/>
                    <a:lstStyle/>
                    <a:p>
                      <a:pPr algn="ctr">
                        <a:buNone/>
                      </a:pPr>
                      <a:r>
                        <a:rPr lang="en-US" sz="1200" b="1">
                          <a:latin typeface="Times New Roman" panose="02020603050405020304" pitchFamily="18" charset="0"/>
                          <a:cs typeface="Times New Roman" panose="02020603050405020304" pitchFamily="18" charset="0"/>
                        </a:rPr>
                        <a:t>mAP50-95 (%)</a:t>
                      </a:r>
                    </a:p>
                  </a:txBody>
                  <a:tcPr anchor="ctr">
                    <a:lnL>
                      <a:noFill/>
                    </a:lnL>
                    <a:lnR>
                      <a:noFill/>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a:txBody>
                    <a:bodyPr/>
                    <a:lstStyle/>
                    <a:p>
                      <a:pPr algn="ctr">
                        <a:buNone/>
                      </a:pPr>
                      <a:r>
                        <a:rPr lang="en-US" sz="1200" b="1">
                          <a:latin typeface="Times New Roman" panose="02020603050405020304" pitchFamily="18" charset="0"/>
                          <a:cs typeface="Times New Roman" panose="02020603050405020304" pitchFamily="18" charset="0"/>
                        </a:rPr>
                        <a:t>Params (M)</a:t>
                      </a:r>
                    </a:p>
                  </a:txBody>
                  <a:tcPr anchor="ctr">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1"/>
                  </a:ext>
                </a:extLst>
              </a:tr>
              <a:tr h="315658">
                <a:tc rowSpan="2">
                  <a:txBody>
                    <a:bodyPr/>
                    <a:lstStyle/>
                    <a:p>
                      <a:pPr algn="ctr">
                        <a:buNone/>
                      </a:pPr>
                      <a:r>
                        <a:rPr lang="en-US" sz="1200">
                          <a:latin typeface="Times New Roman" panose="02020603050405020304" pitchFamily="18" charset="0"/>
                          <a:cs typeface="Times New Roman" panose="02020603050405020304" pitchFamily="18" charset="0"/>
                        </a:rPr>
                        <a:t>Event</a:t>
                      </a:r>
                    </a:p>
                  </a:txBody>
                  <a:tcPr anchor="ctr">
                    <a:lnL w="19050" cap="flat" cmpd="sng" algn="ctr">
                      <a:solidFill>
                        <a:schemeClr val="tx1"/>
                      </a:solidFill>
                      <a:prstDash val="solid"/>
                      <a:round/>
                      <a:headEnd type="none" w="med" len="med"/>
                      <a:tailEnd type="none" w="med" len="me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sym typeface="+mn-ea"/>
                        </a:rPr>
                        <a:t>YOLOv11</a:t>
                      </a:r>
                      <a:endParaRPr lang="en-US" sz="1200">
                        <a:solidFill>
                          <a:schemeClr val="accent1">
                            <a:lumMod val="75000"/>
                          </a:schemeClr>
                        </a:solidFill>
                        <a:latin typeface="Times New Roman" panose="02020603050405020304" pitchFamily="18" charset="0"/>
                        <a:cs typeface="Times New Roman" panose="02020603050405020304" pitchFamily="18" charset="0"/>
                        <a:sym typeface="+mn-ea"/>
                      </a:endParaRP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altLang="en-US" sz="1200">
                          <a:latin typeface="Times New Roman" panose="02020603050405020304" pitchFamily="18" charset="0"/>
                          <a:cs typeface="Times New Roman" panose="02020603050405020304" pitchFamily="18" charset="0"/>
                        </a:rPr>
                        <a:t>SpinEV</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32.2</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16.9</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25.4</a:t>
                      </a:r>
                    </a:p>
                  </a:txBody>
                  <a:tcPr>
                    <a:lnL>
                      <a:noFill/>
                    </a:lnL>
                    <a:lnR w="19050" cap="flat" cmpd="sng" algn="ctr">
                      <a:solidFill>
                        <a:schemeClr val="tx1"/>
                      </a:solidFill>
                      <a:prstDash val="solid"/>
                      <a:round/>
                      <a:headEnd type="none" w="med" len="med"/>
                      <a:tailEnd type="none" w="med" len="med"/>
                    </a:lnR>
                    <a:lnT w="12700">
                      <a:solidFill>
                        <a:schemeClr val="tx1"/>
                      </a:solidFill>
                      <a:prstDash val="solid"/>
                    </a:lnT>
                    <a:lnB>
                      <a:noFill/>
                    </a:lnB>
                    <a:lnTlToBr>
                      <a:noFill/>
                    </a:lnTlToBr>
                    <a:lnBlToTr>
                      <a:noFill/>
                    </a:lnBlToTr>
                    <a:solidFill>
                      <a:schemeClr val="bg1"/>
                    </a:solidFill>
                  </a:tcPr>
                </a:tc>
                <a:extLst>
                  <a:ext uri="{0D108BD9-81ED-4DB2-BD59-A6C34878D82A}">
                    <a16:rowId xmlns:a16="http://schemas.microsoft.com/office/drawing/2014/main" val="10002"/>
                  </a:ext>
                </a:extLst>
              </a:tr>
              <a:tr h="315658">
                <a:tc vMerge="1">
                  <a:txBody>
                    <a:bodyPr/>
                    <a:lstStyle/>
                    <a:p>
                      <a:endParaRPr lang="en-US"/>
                    </a:p>
                  </a:txBody>
                  <a:tcP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RVT </a:t>
                      </a:r>
                      <a:r>
                        <a:rPr lang="en-US" sz="1200">
                          <a:solidFill>
                            <a:schemeClr val="accent1">
                              <a:lumMod val="75000"/>
                            </a:schemeClr>
                          </a:solidFill>
                          <a:latin typeface="Times New Roman" panose="02020603050405020304" pitchFamily="18" charset="0"/>
                          <a:cs typeface="Times New Roman" panose="02020603050405020304" pitchFamily="18" charset="0"/>
                        </a:rPr>
                        <a:t>[</a:t>
                      </a:r>
                      <a:r>
                        <a:rPr lang="en-US" sz="1200">
                          <a:solidFill>
                            <a:schemeClr val="tx2">
                              <a:lumMod val="50000"/>
                              <a:lumOff val="50000"/>
                            </a:schemeClr>
                          </a:solidFill>
                          <a:latin typeface="Times New Roman" panose="02020603050405020304" pitchFamily="18" charset="0"/>
                          <a:cs typeface="Times New Roman" panose="02020603050405020304" pitchFamily="18" charset="0"/>
                        </a:rPr>
                        <a:t>12</a:t>
                      </a:r>
                      <a:r>
                        <a:rPr lang="en-US" sz="1200">
                          <a:solidFill>
                            <a:schemeClr val="accent1">
                              <a:lumMod val="75000"/>
                            </a:schemeClr>
                          </a:solidFill>
                          <a:latin typeface="Times New Roman" panose="02020603050405020304" pitchFamily="18" charset="0"/>
                          <a:cs typeface="Times New Roman" panose="02020603050405020304" pitchFamily="18" charset="0"/>
                        </a:rPr>
                        <a:t>]</a:t>
                      </a: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sym typeface="+mn-ea"/>
                        </a:rPr>
                        <a:t>Stacked Histogram</a:t>
                      </a: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10.</a:t>
                      </a:r>
                      <a:r>
                        <a:rPr lang="en-US" altLang="zh-TW" sz="1200">
                          <a:latin typeface="Times New Roman" panose="02020603050405020304" pitchFamily="18" charset="0"/>
                          <a:cs typeface="Times New Roman" panose="02020603050405020304" pitchFamily="18" charset="0"/>
                        </a:rPr>
                        <a:t>5</a:t>
                      </a:r>
                      <a:endParaRPr lang="en-US" sz="1200">
                        <a:latin typeface="Times New Roman" panose="02020603050405020304" pitchFamily="18" charset="0"/>
                        <a:cs typeface="Times New Roman" panose="02020603050405020304" pitchFamily="18" charset="0"/>
                      </a:endParaRP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4.</a:t>
                      </a:r>
                      <a:r>
                        <a:rPr lang="en-US" altLang="zh-TW" sz="1200">
                          <a:latin typeface="Times New Roman" panose="02020603050405020304" pitchFamily="18" charset="0"/>
                          <a:cs typeface="Times New Roman" panose="02020603050405020304" pitchFamily="18" charset="0"/>
                        </a:rPr>
                        <a:t>7</a:t>
                      </a:r>
                      <a:endParaRPr lang="en-US" sz="1200">
                        <a:latin typeface="Times New Roman" panose="02020603050405020304" pitchFamily="18" charset="0"/>
                        <a:cs typeface="Times New Roman" panose="02020603050405020304" pitchFamily="18" charset="0"/>
                      </a:endParaRP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25.0</a:t>
                      </a:r>
                    </a:p>
                  </a:txBody>
                  <a:tcPr>
                    <a:lnL>
                      <a:noFill/>
                    </a:lnL>
                    <a:lnR w="19050" cap="flat" cmpd="sng" algn="ctr">
                      <a:solidFill>
                        <a:schemeClr val="tx1"/>
                      </a:solidFill>
                      <a:prstDash val="solid"/>
                      <a:round/>
                      <a:headEnd type="none" w="med" len="med"/>
                      <a:tailEnd type="none" w="med" len="med"/>
                    </a:lnR>
                    <a:lnT>
                      <a:noFill/>
                    </a:lnT>
                    <a:lnB w="12700">
                      <a:solidFill>
                        <a:schemeClr val="tx1"/>
                      </a:solidFill>
                      <a:prstDash val="solid"/>
                    </a:lnB>
                    <a:lnTlToBr>
                      <a:noFill/>
                    </a:lnTlToBr>
                    <a:lnBlToTr>
                      <a:noFill/>
                    </a:lnBlToTr>
                    <a:solidFill>
                      <a:schemeClr val="bg1"/>
                    </a:solidFill>
                  </a:tcPr>
                </a:tc>
                <a:extLst>
                  <a:ext uri="{0D108BD9-81ED-4DB2-BD59-A6C34878D82A}">
                    <a16:rowId xmlns:a16="http://schemas.microsoft.com/office/drawing/2014/main" val="10003"/>
                  </a:ext>
                </a:extLst>
              </a:tr>
              <a:tr h="315658">
                <a:tc rowSpan="2">
                  <a:txBody>
                    <a:bodyPr/>
                    <a:lstStyle/>
                    <a:p>
                      <a:pPr algn="ctr">
                        <a:buNone/>
                      </a:pPr>
                      <a:r>
                        <a:rPr lang="en-US" sz="1200">
                          <a:latin typeface="Times New Roman" panose="02020603050405020304" pitchFamily="18" charset="0"/>
                          <a:cs typeface="Times New Roman" panose="02020603050405020304" pitchFamily="18" charset="0"/>
                        </a:rPr>
                        <a:t>Frame</a:t>
                      </a:r>
                    </a:p>
                  </a:txBody>
                  <a:tcPr anchor="ctr">
                    <a:lnL w="19050" cap="flat" cmpd="sng" algn="ctr">
                      <a:solidFill>
                        <a:schemeClr val="tx1"/>
                      </a:solidFill>
                      <a:prstDash val="solid"/>
                      <a:round/>
                      <a:headEnd type="none" w="med" len="med"/>
                      <a:tailEnd type="none" w="med" len="me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sym typeface="+mn-ea"/>
                        </a:rPr>
                        <a:t>YOLOv11</a:t>
                      </a:r>
                      <a:endParaRPr lang="en-US" altLang="en-US" sz="1200">
                        <a:solidFill>
                          <a:schemeClr val="accent1">
                            <a:lumMod val="75000"/>
                          </a:schemeClr>
                        </a:solidFill>
                        <a:latin typeface="Times New Roman" panose="02020603050405020304" pitchFamily="18" charset="0"/>
                        <a:cs typeface="Times New Roman" panose="02020603050405020304" pitchFamily="18" charset="0"/>
                        <a:sym typeface="+mn-ea"/>
                      </a:endParaRP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endParaRPr lang="en-US" sz="1200">
                        <a:latin typeface="Times New Roman" panose="02020603050405020304" pitchFamily="18" charset="0"/>
                        <a:cs typeface="Times New Roman" panose="02020603050405020304" pitchFamily="18" charset="0"/>
                        <a:sym typeface="+mn-ea"/>
                      </a:endParaRP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sym typeface="+mn-ea"/>
                        </a:rPr>
                        <a:t>75.0</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sym typeface="+mn-ea"/>
                        </a:rPr>
                        <a:t>54.2</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sym typeface="+mn-ea"/>
                        </a:rPr>
                        <a:t>25.4</a:t>
                      </a:r>
                    </a:p>
                  </a:txBody>
                  <a:tcPr>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4"/>
                  </a:ext>
                </a:extLst>
              </a:tr>
              <a:tr h="315658">
                <a:tc vMerge="1">
                  <a:txBody>
                    <a:bodyPr/>
                    <a:lstStyle/>
                    <a:p>
                      <a:endParaRPr lang="en-US"/>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altLang="en-US" sz="1200">
                          <a:latin typeface="Times New Roman" panose="02020603050405020304" pitchFamily="18" charset="0"/>
                          <a:cs typeface="Times New Roman" panose="02020603050405020304" pitchFamily="18" charset="0"/>
                          <a:sym typeface="+mn-ea"/>
                        </a:rPr>
                        <a:t>RT-DETR </a:t>
                      </a:r>
                      <a:r>
                        <a:rPr lang="en-US" altLang="en-US" sz="12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200">
                          <a:solidFill>
                            <a:schemeClr val="tx2">
                              <a:lumMod val="50000"/>
                              <a:lumOff val="50000"/>
                            </a:schemeClr>
                          </a:solidFill>
                          <a:latin typeface="Times New Roman" panose="02020603050405020304" pitchFamily="18" charset="0"/>
                          <a:cs typeface="Times New Roman" panose="02020603050405020304" pitchFamily="18" charset="0"/>
                          <a:sym typeface="+mn-ea"/>
                        </a:rPr>
                        <a:t>13</a:t>
                      </a:r>
                      <a:r>
                        <a:rPr lang="en-US" altLang="en-US" sz="1200">
                          <a:solidFill>
                            <a:schemeClr val="accent1">
                              <a:lumMod val="75000"/>
                            </a:schemeClr>
                          </a:solidFill>
                          <a:latin typeface="Times New Roman" panose="02020603050405020304" pitchFamily="18" charset="0"/>
                          <a:cs typeface="Times New Roman" panose="02020603050405020304" pitchFamily="18" charset="0"/>
                          <a:sym typeface="+mn-ea"/>
                        </a:rPr>
                        <a:t>]</a:t>
                      </a: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endParaRPr lang="en-US" sz="1200">
                        <a:latin typeface="Times New Roman" panose="02020603050405020304" pitchFamily="18" charset="0"/>
                        <a:cs typeface="Times New Roman" panose="02020603050405020304" pitchFamily="18" charset="0"/>
                        <a:sym typeface="+mn-ea"/>
                      </a:endParaRPr>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64.9</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42.2</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32.8</a:t>
                      </a:r>
                    </a:p>
                  </a:txBody>
                  <a:tcPr>
                    <a:lnL>
                      <a:noFill/>
                    </a:lnL>
                    <a:lnR w="1905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5"/>
                  </a:ext>
                </a:extLst>
              </a:tr>
              <a:tr h="315658">
                <a:tc rowSpan="9">
                  <a:txBody>
                    <a:bodyPr/>
                    <a:lstStyle/>
                    <a:p>
                      <a:pPr algn="ctr">
                        <a:buNone/>
                      </a:pPr>
                      <a:r>
                        <a:rPr lang="en-US" sz="1200">
                          <a:latin typeface="Times New Roman" panose="02020603050405020304" pitchFamily="18" charset="0"/>
                          <a:cs typeface="Times New Roman" panose="02020603050405020304" pitchFamily="18" charset="0"/>
                        </a:rPr>
                        <a:t>Fusion</a:t>
                      </a:r>
                    </a:p>
                  </a:txBody>
                  <a:tcPr anchor="ctr">
                    <a:lnL w="19050" cap="flat" cmpd="sng" algn="ctr">
                      <a:solidFill>
                        <a:schemeClr val="tx1"/>
                      </a:solidFill>
                      <a:prstDash val="solid"/>
                      <a:round/>
                      <a:headEnd type="none" w="med" len="med"/>
                      <a:tailEnd type="none" w="med" len="med"/>
                    </a:lnL>
                    <a:lnR>
                      <a:noFill/>
                    </a:lnR>
                    <a:lnT w="12700">
                      <a:solidFill>
                        <a:schemeClr val="tx1"/>
                      </a:solidFill>
                      <a:prstDash val="soli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RENet </a:t>
                      </a:r>
                      <a:r>
                        <a:rPr lang="en-US" sz="1200">
                          <a:solidFill>
                            <a:schemeClr val="accent1">
                              <a:lumMod val="75000"/>
                            </a:schemeClr>
                          </a:solidFill>
                          <a:latin typeface="Times New Roman" panose="02020603050405020304" pitchFamily="18" charset="0"/>
                          <a:cs typeface="Times New Roman" panose="02020603050405020304" pitchFamily="18" charset="0"/>
                        </a:rPr>
                        <a:t>[</a:t>
                      </a:r>
                      <a:r>
                        <a:rPr lang="en-US" sz="1200">
                          <a:solidFill>
                            <a:schemeClr val="tx2">
                              <a:lumMod val="50000"/>
                              <a:lumOff val="50000"/>
                            </a:schemeClr>
                          </a:solidFill>
                          <a:latin typeface="Times New Roman" panose="02020603050405020304" pitchFamily="18" charset="0"/>
                          <a:cs typeface="Times New Roman" panose="02020603050405020304" pitchFamily="18" charset="0"/>
                        </a:rPr>
                        <a:t>2</a:t>
                      </a:r>
                      <a:r>
                        <a:rPr lang="en-US" sz="1200">
                          <a:solidFill>
                            <a:schemeClr val="accent1">
                              <a:lumMod val="75000"/>
                            </a:schemeClr>
                          </a:solidFill>
                          <a:latin typeface="Times New Roman" panose="02020603050405020304" pitchFamily="18" charset="0"/>
                          <a:cs typeface="Times New Roman" panose="02020603050405020304" pitchFamily="18" charset="0"/>
                        </a:rPr>
                        <a:t>]</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E-TMA</a:t>
                      </a:r>
                    </a:p>
                  </a:txBody>
                  <a:tcPr>
                    <a:lnL>
                      <a:noFill/>
                    </a:lnL>
                    <a:lnR>
                      <a:noFill/>
                    </a:lnR>
                    <a:lnT w="12700">
                      <a:solidFill>
                        <a:schemeClr val="tx1"/>
                      </a:solidFill>
                      <a:prstDash val="soli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42.6</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24.0</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66.2</a:t>
                      </a:r>
                    </a:p>
                  </a:txBody>
                  <a:tcPr>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06"/>
                  </a:ext>
                </a:extLst>
              </a:tr>
              <a:tr h="315658">
                <a:tc vMerge="1">
                  <a:txBody>
                    <a:bodyPr/>
                    <a:lstStyle/>
                    <a:p>
                      <a:endParaRPr lang="en-US"/>
                    </a:p>
                  </a:txBody>
                  <a:tcPr/>
                </a:tc>
                <a:tc>
                  <a:txBody>
                    <a:bodyPr/>
                    <a:lstStyle/>
                    <a:p>
                      <a:pPr algn="ctr">
                        <a:buNone/>
                      </a:pPr>
                      <a:r>
                        <a:rPr lang="en-US" sz="1200">
                          <a:latin typeface="Times New Roman" panose="02020603050405020304" pitchFamily="18" charset="0"/>
                          <a:cs typeface="Times New Roman" panose="02020603050405020304" pitchFamily="18" charset="0"/>
                        </a:rPr>
                        <a:t>EOLO </a:t>
                      </a:r>
                      <a:r>
                        <a:rPr lang="en-US" sz="1200">
                          <a:solidFill>
                            <a:schemeClr val="accent1">
                              <a:lumMod val="75000"/>
                            </a:schemeClr>
                          </a:solidFill>
                          <a:latin typeface="Times New Roman" panose="02020603050405020304" pitchFamily="18" charset="0"/>
                          <a:cs typeface="Times New Roman" panose="02020603050405020304" pitchFamily="18" charset="0"/>
                        </a:rPr>
                        <a:t>[</a:t>
                      </a:r>
                      <a:r>
                        <a:rPr lang="en-US" sz="1200">
                          <a:solidFill>
                            <a:schemeClr val="tx2">
                              <a:lumMod val="50000"/>
                              <a:lumOff val="50000"/>
                            </a:schemeClr>
                          </a:solidFill>
                          <a:latin typeface="Times New Roman" panose="02020603050405020304" pitchFamily="18" charset="0"/>
                          <a:cs typeface="Times New Roman" panose="02020603050405020304" pitchFamily="18" charset="0"/>
                        </a:rPr>
                        <a:t>3</a:t>
                      </a:r>
                      <a:r>
                        <a:rPr lang="en-US" sz="1200">
                          <a:solidFill>
                            <a:schemeClr val="accent1">
                              <a:lumMod val="75000"/>
                            </a:schemeClr>
                          </a:solidFill>
                          <a:latin typeface="Times New Roman" panose="02020603050405020304" pitchFamily="18" charset="0"/>
                          <a:cs typeface="Times New Roman" panose="02020603050405020304" pitchFamily="18" charset="0"/>
                        </a:rPr>
                        <a:t>]</a:t>
                      </a: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rPr>
                        <a:t>Two-Channel Image</a:t>
                      </a:r>
                      <a:endParaRPr lang="en-US" sz="1200">
                        <a:latin typeface="Times New Roman" panose="02020603050405020304" pitchFamily="18" charset="0"/>
                        <a:cs typeface="Times New Roman" panose="02020603050405020304" pitchFamily="18" charset="0"/>
                      </a:endParaRP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46.6</a:t>
                      </a: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28.6</a:t>
                      </a:r>
                    </a:p>
                  </a:txBody>
                  <a:tcPr>
                    <a:lnL>
                      <a:noFill/>
                    </a:lnL>
                    <a:lnR>
                      <a:noFill/>
                    </a:lnR>
                    <a:lnT>
                      <a:noFill/>
                    </a:lnT>
                    <a:lnB>
                      <a:noFill/>
                    </a:lnB>
                    <a:lnTlToBr>
                      <a:noFill/>
                    </a:lnTlToBr>
                    <a:lnBlToTr>
                      <a:noFill/>
                    </a:lnBlToTr>
                    <a:solidFill>
                      <a:schemeClr val="bg1"/>
                    </a:solidFill>
                  </a:tcPr>
                </a:tc>
                <a:tc>
                  <a:txBody>
                    <a:bodyPr/>
                    <a:lstStyle/>
                    <a:p>
                      <a:pPr algn="ctr">
                        <a:buNone/>
                      </a:pPr>
                      <a:r>
                        <a:rPr lang="en-US" altLang="zh-TW" sz="1200">
                          <a:latin typeface="Times New Roman" panose="02020603050405020304" pitchFamily="18" charset="0"/>
                          <a:cs typeface="Times New Roman" panose="02020603050405020304" pitchFamily="18" charset="0"/>
                        </a:rPr>
                        <a:t>46.3</a:t>
                      </a:r>
                      <a:endParaRPr lang="en-US" sz="1200">
                        <a:latin typeface="Times New Roman" panose="02020603050405020304" pitchFamily="18" charset="0"/>
                        <a:cs typeface="Times New Roman" panose="02020603050405020304" pitchFamily="18" charset="0"/>
                      </a:endParaRPr>
                    </a:p>
                  </a:txBody>
                  <a:tcPr>
                    <a:lnL>
                      <a:noFill/>
                    </a:lnL>
                    <a:lnR w="1905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7"/>
                  </a:ext>
                </a:extLst>
              </a:tr>
              <a:tr h="315658">
                <a:tc vMerge="1">
                  <a:txBody>
                    <a:bodyPr/>
                    <a:lstStyle/>
                    <a:p>
                      <a:endParaRPr lang="en-US"/>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a:txBody>
                    <a:bodyPr/>
                    <a:lstStyle/>
                    <a:p>
                      <a:pPr algn="ctr">
                        <a:buNone/>
                      </a:pPr>
                      <a:r>
                        <a:rPr lang="en-US" altLang="en-US" sz="1200">
                          <a:latin typeface="Times New Roman" panose="02020603050405020304" pitchFamily="18" charset="0"/>
                          <a:cs typeface="Times New Roman" panose="02020603050405020304" pitchFamily="18" charset="0"/>
                        </a:rPr>
                        <a:t>CAFR </a:t>
                      </a:r>
                      <a:r>
                        <a:rPr lang="en-US" altLang="en-US" sz="1200">
                          <a:solidFill>
                            <a:schemeClr val="accent1">
                              <a:lumMod val="75000"/>
                            </a:schemeClr>
                          </a:solidFill>
                          <a:latin typeface="Times New Roman" panose="02020603050405020304" pitchFamily="18" charset="0"/>
                          <a:cs typeface="Times New Roman" panose="02020603050405020304" pitchFamily="18" charset="0"/>
                        </a:rPr>
                        <a:t>[</a:t>
                      </a:r>
                      <a:r>
                        <a:rPr lang="en-US" altLang="en-US" sz="1200">
                          <a:solidFill>
                            <a:schemeClr val="tx2">
                              <a:lumMod val="50000"/>
                              <a:lumOff val="50000"/>
                            </a:schemeClr>
                          </a:solidFill>
                          <a:latin typeface="Times New Roman" panose="02020603050405020304" pitchFamily="18" charset="0"/>
                          <a:cs typeface="Times New Roman" panose="02020603050405020304" pitchFamily="18" charset="0"/>
                        </a:rPr>
                        <a:t>4</a:t>
                      </a:r>
                      <a:r>
                        <a:rPr lang="en-US" altLang="en-US" sz="1200">
                          <a:solidFill>
                            <a:schemeClr val="accent1">
                              <a:lumMod val="75000"/>
                            </a:schemeClr>
                          </a:solidFill>
                          <a:latin typeface="Times New Roman" panose="02020603050405020304" pitchFamily="18" charset="0"/>
                          <a:cs typeface="Times New Roman" panose="02020603050405020304" pitchFamily="18" charset="0"/>
                        </a:rPr>
                        <a:t>]</a:t>
                      </a:r>
                    </a:p>
                  </a:txBody>
                  <a:tcPr>
                    <a:lnL>
                      <a:noFill/>
                    </a:lnL>
                    <a:lnR>
                      <a:noFill/>
                    </a:lnR>
                    <a:lnT>
                      <a:noFill/>
                    </a:lnT>
                    <a:lnB>
                      <a:noFill/>
                    </a:lnB>
                    <a:lnTlToBr>
                      <a:noFill/>
                    </a:lnTlToBr>
                    <a:lnBlToTr>
                      <a:noFill/>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0">
                          <a:latin typeface="Times New Roman" panose="02020603050405020304" pitchFamily="18" charset="0"/>
                          <a:cs typeface="Times New Roman" panose="02020603050405020304" pitchFamily="18" charset="0"/>
                        </a:rPr>
                        <a:t>Voxel Grid</a:t>
                      </a: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60.6</a:t>
                      </a:r>
                    </a:p>
                  </a:txBody>
                  <a:tcPr>
                    <a:lnL>
                      <a:noFill/>
                    </a:lnL>
                    <a:lnR>
                      <a:noFill/>
                    </a:lnR>
                    <a:lnT>
                      <a:noFill/>
                    </a:lnT>
                    <a:lnB>
                      <a:noFill/>
                    </a:lnB>
                    <a:lnTlToBr>
                      <a:noFill/>
                    </a:lnTlToBr>
                    <a:lnBlToTr>
                      <a:noFill/>
                    </a:lnBlToTr>
                    <a:solidFill>
                      <a:schemeClr val="bg1"/>
                    </a:solidFill>
                  </a:tcPr>
                </a:tc>
                <a:tc>
                  <a:txBody>
                    <a:bodyPr/>
                    <a:lstStyle/>
                    <a:p>
                      <a:pPr algn="ctr">
                        <a:buNone/>
                      </a:pPr>
                      <a:r>
                        <a:rPr lang="en-US" altLang="zh-TW" sz="1200">
                          <a:latin typeface="Times New Roman" panose="02020603050405020304" pitchFamily="18" charset="0"/>
                          <a:cs typeface="Times New Roman" panose="02020603050405020304" pitchFamily="18" charset="0"/>
                        </a:rPr>
                        <a:t>36.7</a:t>
                      </a:r>
                      <a:endParaRPr lang="en-US" sz="1200">
                        <a:latin typeface="Times New Roman" panose="02020603050405020304" pitchFamily="18" charset="0"/>
                        <a:cs typeface="Times New Roman" panose="02020603050405020304" pitchFamily="18" charset="0"/>
                      </a:endParaRPr>
                    </a:p>
                  </a:txBody>
                  <a:tcPr>
                    <a:lnL>
                      <a:noFill/>
                    </a:lnL>
                    <a:lnR>
                      <a:noFill/>
                    </a:lnR>
                    <a:lnT>
                      <a:noFill/>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82.5</a:t>
                      </a:r>
                    </a:p>
                  </a:txBody>
                  <a:tcPr>
                    <a:lnL>
                      <a:noFill/>
                    </a:lnL>
                    <a:lnR w="19050" cap="flat" cmpd="sng" algn="ctr">
                      <a:solidFill>
                        <a:schemeClr val="tx1"/>
                      </a:solidFill>
                      <a:prstDash val="solid"/>
                      <a:round/>
                      <a:headEnd type="none" w="med" len="med"/>
                      <a:tailEnd type="none" w="med" len="med"/>
                    </a:lnR>
                    <a:lnT>
                      <a:noFill/>
                    </a:lnT>
                    <a:lnB>
                      <a:noFill/>
                    </a:lnB>
                    <a:lnTlToBr>
                      <a:noFill/>
                    </a:lnTlToBr>
                    <a:lnBlToTr>
                      <a:noFill/>
                    </a:lnBlToTr>
                    <a:solidFill>
                      <a:schemeClr val="bg1"/>
                    </a:solidFill>
                  </a:tcPr>
                </a:tc>
                <a:extLst>
                  <a:ext uri="{0D108BD9-81ED-4DB2-BD59-A6C34878D82A}">
                    <a16:rowId xmlns:a16="http://schemas.microsoft.com/office/drawing/2014/main" val="10008"/>
                  </a:ext>
                </a:extLst>
              </a:tr>
              <a:tr h="315658">
                <a:tc vMerge="1">
                  <a:txBody>
                    <a:bodyPr/>
                    <a:lstStyle/>
                    <a:p>
                      <a:endParaRPr lang="en-US"/>
                    </a:p>
                  </a:txBody>
                  <a:tcPr/>
                </a:tc>
                <a:tc>
                  <a:txBody>
                    <a:bodyPr/>
                    <a:lstStyle/>
                    <a:p>
                      <a:pPr algn="ctr">
                        <a:buNone/>
                      </a:pPr>
                      <a:r>
                        <a:rPr lang="en-US" altLang="en-US" sz="1200" i="0">
                          <a:latin typeface="Times New Roman" panose="02020603050405020304" pitchFamily="18" charset="0"/>
                          <a:cs typeface="Times New Roman" panose="02020603050405020304" pitchFamily="18" charset="0"/>
                          <a:sym typeface="+mn-ea"/>
                        </a:rPr>
                        <a:t>Sin-Ye et al.</a:t>
                      </a:r>
                      <a:endParaRPr lang="en-US" sz="1200" i="0">
                        <a:solidFill>
                          <a:schemeClr val="accent1">
                            <a:lumMod val="75000"/>
                          </a:schemeClr>
                        </a:solidFill>
                        <a:latin typeface="Times New Roman" panose="02020603050405020304" pitchFamily="18" charset="0"/>
                        <a:cs typeface="Times New Roman" panose="02020603050405020304" pitchFamily="18" charset="0"/>
                      </a:endParaRP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GEAR</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67.2</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45.6</a:t>
                      </a:r>
                    </a:p>
                  </a:txBody>
                  <a:tcPr>
                    <a:lnL>
                      <a:noFill/>
                    </a:lnL>
                    <a:lnR>
                      <a:noFill/>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rPr>
                        <a:t>24</a:t>
                      </a:r>
                    </a:p>
                  </a:txBody>
                  <a:tcPr>
                    <a:lnL>
                      <a:noFill/>
                    </a:lnL>
                    <a:lnR w="19050" cap="flat" cmpd="sng" algn="ctr">
                      <a:solidFill>
                        <a:schemeClr val="tx1"/>
                      </a:solidFill>
                      <a:prstDash val="solid"/>
                      <a:round/>
                      <a:headEnd type="none" w="med" len="med"/>
                      <a:tailEnd type="none" w="med" len="med"/>
                    </a:lnR>
                    <a:lnT>
                      <a:noFill/>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9"/>
                  </a:ext>
                </a:extLst>
              </a:tr>
              <a:tr h="315658">
                <a:tc vMerge="1">
                  <a:txBody>
                    <a:bodyPr/>
                    <a:lstStyle/>
                    <a:p>
                      <a:endParaRPr lang="en-US"/>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rowSpan="5">
                  <a:txBody>
                    <a:bodyPr/>
                    <a:lstStyle/>
                    <a:p>
                      <a:pPr algn="ctr">
                        <a:buNone/>
                      </a:pPr>
                      <a:r>
                        <a:rPr lang="en-US" altLang="zh-TW" sz="1200" b="1">
                          <a:latin typeface="Times New Roman" panose="02020603050405020304" pitchFamily="18" charset="0"/>
                          <a:cs typeface="Times New Roman" panose="02020603050405020304" pitchFamily="18" charset="0"/>
                        </a:rPr>
                        <a:t>ATFT</a:t>
                      </a:r>
                      <a:r>
                        <a:rPr lang="zh-TW" altLang="en-US" sz="1200" b="1">
                          <a:latin typeface="Times New Roman" panose="02020603050405020304" pitchFamily="18" charset="0"/>
                          <a:cs typeface="Times New Roman" panose="02020603050405020304" pitchFamily="18" charset="0"/>
                        </a:rPr>
                        <a:t> </a:t>
                      </a:r>
                      <a:r>
                        <a:rPr lang="en-US" altLang="zh-TW" sz="1200" b="1">
                          <a:latin typeface="Times New Roman" panose="02020603050405020304" pitchFamily="18" charset="0"/>
                          <a:cs typeface="Times New Roman" panose="02020603050405020304" pitchFamily="18" charset="0"/>
                        </a:rPr>
                        <a:t>(</a:t>
                      </a:r>
                      <a:r>
                        <a:rPr lang="en-US" sz="1200" b="1">
                          <a:latin typeface="Times New Roman" panose="02020603050405020304" pitchFamily="18" charset="0"/>
                          <a:cs typeface="Times New Roman" panose="02020603050405020304" pitchFamily="18" charset="0"/>
                        </a:rPr>
                        <a:t>Ours</a:t>
                      </a:r>
                      <a:r>
                        <a:rPr lang="en-US" altLang="zh-TW" sz="1200" b="1">
                          <a:latin typeface="Times New Roman" panose="02020603050405020304" pitchFamily="18" charset="0"/>
                          <a:cs typeface="Times New Roman" panose="02020603050405020304" pitchFamily="18" charset="0"/>
                        </a:rPr>
                        <a:t>)</a:t>
                      </a:r>
                      <a:endParaRPr lang="en-US" sz="1200" b="1">
                        <a:latin typeface="Times New Roman" panose="02020603050405020304" pitchFamily="18" charset="0"/>
                        <a:cs typeface="Times New Roman" panose="02020603050405020304" pitchFamily="18" charset="0"/>
                      </a:endParaRPr>
                    </a:p>
                  </a:txBody>
                  <a:tcPr anchor="ctr">
                    <a:lnL>
                      <a:noFill/>
                    </a:lnL>
                    <a:lnR>
                      <a:noFill/>
                    </a:lnR>
                    <a:lnT w="1270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rPr>
                        <a:t>Two-Channel Image </a:t>
                      </a:r>
                      <a:r>
                        <a:rPr lang="en-US" sz="1200" b="0">
                          <a:solidFill>
                            <a:schemeClr val="accent1">
                              <a:lumMod val="75000"/>
                            </a:schemeClr>
                          </a:solidFill>
                          <a:latin typeface="Times New Roman" panose="02020603050405020304" pitchFamily="18" charset="0"/>
                          <a:cs typeface="Times New Roman" panose="02020603050405020304" pitchFamily="18" charset="0"/>
                        </a:rPr>
                        <a:t>[</a:t>
                      </a:r>
                      <a:r>
                        <a:rPr lang="en-US" sz="1200" b="0">
                          <a:solidFill>
                            <a:schemeClr val="tx2">
                              <a:lumMod val="50000"/>
                              <a:lumOff val="50000"/>
                            </a:schemeClr>
                          </a:solidFill>
                          <a:latin typeface="Times New Roman" panose="02020603050405020304" pitchFamily="18" charset="0"/>
                          <a:cs typeface="Times New Roman" panose="02020603050405020304" pitchFamily="18" charset="0"/>
                        </a:rPr>
                        <a:t>7</a:t>
                      </a:r>
                      <a:r>
                        <a:rPr lang="en-US" sz="1200" b="0">
                          <a:solidFill>
                            <a:schemeClr val="accent1">
                              <a:lumMod val="75000"/>
                            </a:schemeClr>
                          </a:solidFill>
                          <a:latin typeface="Times New Roman" panose="02020603050405020304" pitchFamily="18" charset="0"/>
                          <a:cs typeface="Times New Roman" panose="02020603050405020304" pitchFamily="18" charset="0"/>
                        </a:rPr>
                        <a:t>]</a:t>
                      </a: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altLang="zh-TW" sz="1200" b="0">
                          <a:latin typeface="Times New Roman" panose="02020603050405020304" pitchFamily="18" charset="0"/>
                          <a:cs typeface="Times New Roman" panose="02020603050405020304" pitchFamily="18" charset="0"/>
                        </a:rPr>
                        <a:t>74.5</a:t>
                      </a:r>
                      <a:endParaRPr lang="en-US" sz="1200" b="0">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altLang="zh-TW" sz="1200" b="0">
                          <a:latin typeface="Times New Roman" panose="02020603050405020304" pitchFamily="18" charset="0"/>
                          <a:cs typeface="Times New Roman" panose="02020603050405020304" pitchFamily="18" charset="0"/>
                        </a:rPr>
                        <a:t>53.2</a:t>
                      </a:r>
                      <a:endParaRPr lang="en-US" sz="1200" b="0">
                        <a:latin typeface="Times New Roman" panose="02020603050405020304" pitchFamily="18" charset="0"/>
                        <a:cs typeface="Times New Roman" panose="02020603050405020304" pitchFamily="18" charset="0"/>
                      </a:endParaRPr>
                    </a:p>
                  </a:txBody>
                  <a:tcPr>
                    <a:lnL>
                      <a:noFill/>
                    </a:lnL>
                    <a:lnR>
                      <a:noFill/>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sym typeface="+mn-ea"/>
                        </a:rPr>
                        <a:t>57.4</a:t>
                      </a:r>
                      <a:endParaRPr lang="en-US" sz="1200" b="0">
                        <a:latin typeface="Times New Roman" panose="02020603050405020304" pitchFamily="18" charset="0"/>
                        <a:cs typeface="Times New Roman" panose="02020603050405020304" pitchFamily="18" charset="0"/>
                      </a:endParaRPr>
                    </a:p>
                  </a:txBody>
                  <a:tcPr>
                    <a:lnL>
                      <a:noFill/>
                    </a:lnL>
                    <a:lnR w="1905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a:noFill/>
                    </a:lnB>
                    <a:lnTlToBr>
                      <a:noFill/>
                    </a:lnTlToBr>
                    <a:lnBlToTr>
                      <a:noFill/>
                    </a:lnBlToTr>
                    <a:solidFill>
                      <a:schemeClr val="bg1"/>
                    </a:solidFill>
                  </a:tcPr>
                </a:tc>
                <a:extLst>
                  <a:ext uri="{0D108BD9-81ED-4DB2-BD59-A6C34878D82A}">
                    <a16:rowId xmlns:a16="http://schemas.microsoft.com/office/drawing/2014/main" val="10010"/>
                  </a:ext>
                </a:extLst>
              </a:tr>
              <a:tr h="315658">
                <a:tc vMerge="1">
                  <a:txBody>
                    <a:bodyPr/>
                    <a:lstStyle/>
                    <a:p>
                      <a:endParaRPr lang="en-US"/>
                    </a:p>
                  </a:txBody>
                  <a:tcPr anchor="ctr">
                    <a:lnL w="12700">
                      <a:solidFill>
                        <a:schemeClr val="tx1"/>
                      </a:solidFill>
                      <a:prstDash val="solid"/>
                    </a:lnL>
                    <a:lnR>
                      <a:noFill/>
                    </a:lnR>
                    <a:lnT w="12700">
                      <a:solidFill>
                        <a:schemeClr val="tx1"/>
                      </a:solidFill>
                      <a:prstDash val="solid"/>
                    </a:lnT>
                    <a:lnB w="12700">
                      <a:solidFill>
                        <a:schemeClr val="tx1"/>
                      </a:solidFill>
                      <a:prstDash val="solid"/>
                    </a:lnB>
                    <a:lnTlToBr>
                      <a:noFill/>
                    </a:lnTlToBr>
                    <a:lnBlToTr>
                      <a:noFill/>
                    </a:lnBlToTr>
                    <a:solidFill>
                      <a:schemeClr val="bg1"/>
                    </a:solidFill>
                  </a:tcPr>
                </a:tc>
                <a:tc vMerge="1">
                  <a:txBody>
                    <a:bodyPr/>
                    <a:lstStyle/>
                    <a:p>
                      <a:endParaRPr lang="en-US"/>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rPr>
                        <a:t>HOTS </a:t>
                      </a:r>
                      <a:r>
                        <a:rPr lang="en-US" sz="1200" b="0">
                          <a:solidFill>
                            <a:schemeClr val="accent1">
                              <a:lumMod val="75000"/>
                            </a:schemeClr>
                          </a:solidFill>
                          <a:latin typeface="Times New Roman" panose="02020603050405020304" pitchFamily="18" charset="0"/>
                          <a:cs typeface="Times New Roman" panose="02020603050405020304" pitchFamily="18" charset="0"/>
                        </a:rPr>
                        <a:t>[</a:t>
                      </a:r>
                      <a:r>
                        <a:rPr lang="en-US" sz="1200" b="0">
                          <a:solidFill>
                            <a:schemeClr val="tx2">
                              <a:lumMod val="50000"/>
                              <a:lumOff val="50000"/>
                            </a:schemeClr>
                          </a:solidFill>
                          <a:latin typeface="Times New Roman" panose="02020603050405020304" pitchFamily="18" charset="0"/>
                          <a:cs typeface="Times New Roman" panose="02020603050405020304" pitchFamily="18" charset="0"/>
                        </a:rPr>
                        <a:t>8</a:t>
                      </a:r>
                      <a:r>
                        <a:rPr lang="en-US" sz="1200" b="0">
                          <a:solidFill>
                            <a:schemeClr val="accent1">
                              <a:lumMod val="75000"/>
                            </a:schemeClr>
                          </a:solidFill>
                          <a:latin typeface="Times New Roman" panose="02020603050405020304" pitchFamily="18" charset="0"/>
                          <a:cs typeface="Times New Roman" panose="02020603050405020304" pitchFamily="18" charset="0"/>
                        </a:rPr>
                        <a:t>]</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rPr>
                        <a:t>74.7</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rPr>
                        <a:t>53.4</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a:latin typeface="Times New Roman" panose="02020603050405020304" pitchFamily="18" charset="0"/>
                          <a:cs typeface="Times New Roman" panose="02020603050405020304" pitchFamily="18" charset="0"/>
                          <a:sym typeface="+mn-ea"/>
                        </a:rPr>
                        <a:t>57.4</a:t>
                      </a:r>
                      <a:endParaRPr lang="en-US" sz="1200" b="0">
                        <a:latin typeface="Times New Roman" panose="02020603050405020304" pitchFamily="18" charset="0"/>
                        <a:cs typeface="Times New Roman" panose="02020603050405020304" pitchFamily="18" charset="0"/>
                      </a:endParaRPr>
                    </a:p>
                  </a:txBody>
                  <a:tcPr>
                    <a:lnL>
                      <a:noFill/>
                    </a:lnL>
                    <a:lnR w="19050" cap="flat" cmpd="sng" algn="ctr">
                      <a:solidFill>
                        <a:schemeClr val="tx1"/>
                      </a:solidFill>
                      <a:prstDash val="solid"/>
                      <a:round/>
                      <a:headEnd type="none" w="med" len="med"/>
                      <a:tailEnd type="none" w="med" len="med"/>
                    </a:lnR>
                    <a:lnT>
                      <a:noFill/>
                    </a:lnT>
                    <a:lnB w="12700">
                      <a:noFill/>
                      <a:prstDash val="solid"/>
                    </a:lnB>
                    <a:lnTlToBr>
                      <a:noFill/>
                    </a:lnTlToBr>
                    <a:lnBlToTr>
                      <a:noFill/>
                    </a:lnBlToTr>
                    <a:solidFill>
                      <a:schemeClr val="bg1"/>
                    </a:solidFill>
                  </a:tcPr>
                </a:tc>
                <a:extLst>
                  <a:ext uri="{0D108BD9-81ED-4DB2-BD59-A6C34878D82A}">
                    <a16:rowId xmlns:a16="http://schemas.microsoft.com/office/drawing/2014/main" val="10011"/>
                  </a:ext>
                </a:extLst>
              </a:tr>
              <a:tr h="315658">
                <a:tc vMerge="1">
                  <a:txBody>
                    <a:bodyPr/>
                    <a:lstStyle/>
                    <a:p>
                      <a:endParaRPr lang="en-US"/>
                    </a:p>
                  </a:txBody>
                  <a:tcPr anchor="ctr">
                    <a:lnL w="12700">
                      <a:solidFill>
                        <a:schemeClr val="tx1"/>
                      </a:solidFill>
                      <a:prstDash val="solid"/>
                    </a:lnL>
                    <a:lnR>
                      <a:noFill/>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a:noFill/>
                    </a:lnTlToBr>
                    <a:lnBlToTr>
                      <a:noFill/>
                    </a:lnBlToTr>
                    <a:solidFill>
                      <a:schemeClr val="bg1"/>
                    </a:solidFill>
                  </a:tcPr>
                </a:tc>
                <a:tc vMerge="1">
                  <a:txBody>
                    <a:bodyPr/>
                    <a:lstStyle/>
                    <a:p>
                      <a:endParaRPr lang="en-US"/>
                    </a:p>
                  </a:txBody>
                  <a:tcPr>
                    <a:lnL>
                      <a:noFill/>
                    </a:lnL>
                    <a:lnR>
                      <a:noFill/>
                    </a:lnR>
                    <a:lnT>
                      <a:noFill/>
                    </a:lnT>
                    <a:lnB w="12700">
                      <a:noFill/>
                      <a:prstDash val="solid"/>
                    </a:lnB>
                    <a:lnTlToBr>
                      <a:noFill/>
                    </a:lnTlToBr>
                    <a:lnBlToTr>
                      <a:noFill/>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0">
                          <a:latin typeface="Times New Roman" panose="02020603050405020304" pitchFamily="18" charset="0"/>
                          <a:cs typeface="Times New Roman" panose="02020603050405020304" pitchFamily="18" charset="0"/>
                        </a:rPr>
                        <a:t>Voxel Grid </a:t>
                      </a:r>
                      <a:r>
                        <a:rPr lang="en-US" sz="1200" b="0">
                          <a:solidFill>
                            <a:schemeClr val="accent1">
                              <a:lumMod val="75000"/>
                            </a:schemeClr>
                          </a:solidFill>
                          <a:latin typeface="Times New Roman" panose="02020603050405020304" pitchFamily="18" charset="0"/>
                          <a:cs typeface="Times New Roman" panose="02020603050405020304" pitchFamily="18" charset="0"/>
                        </a:rPr>
                        <a:t>[</a:t>
                      </a:r>
                      <a:r>
                        <a:rPr lang="en-US" sz="1200" b="0">
                          <a:solidFill>
                            <a:schemeClr val="tx2">
                              <a:lumMod val="50000"/>
                              <a:lumOff val="50000"/>
                            </a:schemeClr>
                          </a:solidFill>
                          <a:latin typeface="Times New Roman" panose="02020603050405020304" pitchFamily="18" charset="0"/>
                          <a:cs typeface="Times New Roman" panose="02020603050405020304" pitchFamily="18" charset="0"/>
                        </a:rPr>
                        <a:t>9</a:t>
                      </a:r>
                      <a:r>
                        <a:rPr lang="en-US" sz="1200" b="0">
                          <a:solidFill>
                            <a:schemeClr val="accent1">
                              <a:lumMod val="75000"/>
                            </a:schemeClr>
                          </a:solidFill>
                          <a:latin typeface="Times New Roman" panose="02020603050405020304" pitchFamily="18" charset="0"/>
                          <a:cs typeface="Times New Roman" panose="02020603050405020304" pitchFamily="18" charset="0"/>
                        </a:rPr>
                        <a:t>]</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sym typeface="+mn-ea"/>
                        </a:rPr>
                        <a:t>75.6</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sym typeface="+mn-ea"/>
                        </a:rPr>
                        <a:t>54.6</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rPr>
                        <a:t>57.4</a:t>
                      </a:r>
                    </a:p>
                  </a:txBody>
                  <a:tcPr>
                    <a:lnL>
                      <a:noFill/>
                    </a:lnL>
                    <a:lnR w="19050" cap="flat" cmpd="sng" algn="ctr">
                      <a:solidFill>
                        <a:schemeClr val="tx1"/>
                      </a:solidFill>
                      <a:prstDash val="solid"/>
                      <a:round/>
                      <a:headEnd type="none" w="med" len="med"/>
                      <a:tailEnd type="none" w="med" len="med"/>
                    </a:lnR>
                    <a:lnT>
                      <a:noFill/>
                    </a:lnT>
                    <a:lnB w="12700">
                      <a:noFill/>
                      <a:prstDash val="solid"/>
                    </a:lnB>
                    <a:lnTlToBr>
                      <a:noFill/>
                    </a:lnTlToBr>
                    <a:lnBlToTr>
                      <a:noFill/>
                    </a:lnBlToTr>
                    <a:solidFill>
                      <a:schemeClr val="bg1"/>
                    </a:solidFill>
                  </a:tcPr>
                </a:tc>
                <a:extLst>
                  <a:ext uri="{0D108BD9-81ED-4DB2-BD59-A6C34878D82A}">
                    <a16:rowId xmlns:a16="http://schemas.microsoft.com/office/drawing/2014/main" val="10012"/>
                  </a:ext>
                </a:extLst>
              </a:tr>
              <a:tr h="315658">
                <a:tc vMerge="1">
                  <a:txBody>
                    <a:bodyPr/>
                    <a:lstStyle/>
                    <a:p>
                      <a:endParaRPr lang="en-US"/>
                    </a:p>
                  </a:txBody>
                  <a:tcPr/>
                </a:tc>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0">
                          <a:solidFill>
                            <a:schemeClr val="accent1">
                              <a:lumMod val="75000"/>
                            </a:schemeClr>
                          </a:solidFill>
                          <a:latin typeface="Times New Roman" panose="02020603050405020304" pitchFamily="18" charset="0"/>
                          <a:cs typeface="Times New Roman" panose="02020603050405020304" pitchFamily="18" charset="0"/>
                        </a:rPr>
                        <a:t>LEM (Ours)</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sym typeface="+mn-ea"/>
                        </a:rPr>
                        <a:t>75.4</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sym typeface="+mn-ea"/>
                        </a:rPr>
                        <a:t>54.2</a:t>
                      </a:r>
                    </a:p>
                  </a:txBody>
                  <a:tcPr>
                    <a:lnL>
                      <a:noFill/>
                    </a:lnL>
                    <a:lnR>
                      <a:noFill/>
                    </a:lnR>
                    <a:lnT>
                      <a:noFill/>
                    </a:lnT>
                    <a:lnB w="12700">
                      <a:noFill/>
                      <a:prstDash val="solid"/>
                    </a:lnB>
                    <a:lnTlToBr>
                      <a:noFill/>
                    </a:lnTlToBr>
                    <a:lnBlToTr>
                      <a:noFill/>
                    </a:lnBlToTr>
                    <a:solidFill>
                      <a:schemeClr val="bg1"/>
                    </a:solidFill>
                  </a:tcPr>
                </a:tc>
                <a:tc>
                  <a:txBody>
                    <a:bodyPr/>
                    <a:lstStyle/>
                    <a:p>
                      <a:pPr algn="ctr">
                        <a:buNone/>
                      </a:pPr>
                      <a:r>
                        <a:rPr lang="en-US" sz="1200" b="0">
                          <a:latin typeface="Times New Roman" panose="02020603050405020304" pitchFamily="18" charset="0"/>
                          <a:cs typeface="Times New Roman" panose="02020603050405020304" pitchFamily="18" charset="0"/>
                        </a:rPr>
                        <a:t>57.4</a:t>
                      </a:r>
                    </a:p>
                  </a:txBody>
                  <a:tcPr>
                    <a:lnL>
                      <a:noFill/>
                    </a:lnL>
                    <a:lnR w="19050" cap="flat" cmpd="sng" algn="ctr">
                      <a:solidFill>
                        <a:schemeClr val="tx1"/>
                      </a:solidFill>
                      <a:prstDash val="solid"/>
                      <a:round/>
                      <a:headEnd type="none" w="med" len="med"/>
                      <a:tailEnd type="none" w="med" len="med"/>
                    </a:lnR>
                    <a:lnT>
                      <a:noFill/>
                    </a:lnT>
                    <a:lnB w="12700">
                      <a:noFill/>
                      <a:prstDash val="solid"/>
                    </a:lnB>
                    <a:lnTlToBr>
                      <a:noFill/>
                    </a:lnTlToBr>
                    <a:lnBlToTr>
                      <a:noFill/>
                    </a:lnBlToTr>
                    <a:solidFill>
                      <a:schemeClr val="bg1"/>
                    </a:solidFill>
                  </a:tcPr>
                </a:tc>
                <a:extLst>
                  <a:ext uri="{0D108BD9-81ED-4DB2-BD59-A6C34878D82A}">
                    <a16:rowId xmlns:a16="http://schemas.microsoft.com/office/drawing/2014/main" val="2360021266"/>
                  </a:ext>
                </a:extLst>
              </a:tr>
              <a:tr h="315658">
                <a:tc vMerge="1">
                  <a:txBody>
                    <a:bodyPr/>
                    <a:lstStyle/>
                    <a:p>
                      <a:endParaRPr lang="en-US"/>
                    </a:p>
                  </a:txBody>
                  <a:tcPr anchor="ctr">
                    <a:lnL w="12700">
                      <a:solidFill>
                        <a:schemeClr val="tx1"/>
                      </a:solidFill>
                      <a:prstDash val="solid"/>
                    </a:lnL>
                    <a:lnR>
                      <a:noFill/>
                    </a:lnR>
                    <a:lnT w="12700" cap="flat" cmpd="sng" algn="ctr">
                      <a:noFill/>
                      <a:prstDash val="solid"/>
                      <a:round/>
                      <a:headEnd type="none" w="med" len="med"/>
                      <a:tailEnd type="none" w="med" len="med"/>
                    </a:lnT>
                    <a:lnB w="12700">
                      <a:solidFill>
                        <a:schemeClr val="tx1"/>
                      </a:solidFill>
                      <a:prstDash val="solid"/>
                    </a:lnB>
                    <a:lnTlToBr>
                      <a:noFill/>
                    </a:lnTlToBr>
                    <a:lnBlToTr>
                      <a:noFill/>
                    </a:lnBlToTr>
                    <a:solidFill>
                      <a:schemeClr val="bg1"/>
                    </a:solidFill>
                  </a:tcPr>
                </a:tc>
                <a:tc vMerge="1">
                  <a:txBody>
                    <a:bodyPr/>
                    <a:lstStyle/>
                    <a:p>
                      <a:endParaRPr lang="en-US"/>
                    </a:p>
                  </a:txBody>
                  <a:tcPr>
                    <a:lnL>
                      <a:noFill/>
                    </a:lnL>
                    <a:lnR>
                      <a:noFill/>
                    </a:lnR>
                    <a:lnT>
                      <a:noFill/>
                    </a:lnT>
                    <a:lnB w="12700">
                      <a:solidFill>
                        <a:schemeClr val="tx1"/>
                      </a:solidFill>
                      <a:prstDash val="solid"/>
                    </a:lnB>
                    <a:lnTlToBr>
                      <a:noFill/>
                    </a:lnTlToBr>
                    <a:lnBlToTr>
                      <a:noFill/>
                    </a:lnBlToTr>
                    <a:solidFill>
                      <a:schemeClr val="bg1"/>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200" b="1">
                          <a:latin typeface="Times New Roman" panose="02020603050405020304" pitchFamily="18" charset="0"/>
                          <a:cs typeface="Times New Roman" panose="02020603050405020304" pitchFamily="18" charset="0"/>
                        </a:rPr>
                        <a:t>SpinEV </a:t>
                      </a:r>
                      <a:r>
                        <a:rPr lang="en-US" sz="1200" b="1">
                          <a:solidFill>
                            <a:schemeClr val="accent1">
                              <a:lumMod val="75000"/>
                            </a:schemeClr>
                          </a:solidFill>
                          <a:latin typeface="Times New Roman" panose="02020603050405020304" pitchFamily="18" charset="0"/>
                          <a:cs typeface="Times New Roman" panose="02020603050405020304" pitchFamily="18" charset="0"/>
                        </a:rPr>
                        <a:t>(Ours)</a:t>
                      </a:r>
                    </a:p>
                  </a:txBody>
                  <a:tcPr>
                    <a:lnL>
                      <a:noFill/>
                    </a:lnL>
                    <a:lnR>
                      <a:noFill/>
                    </a:lnR>
                    <a:lnT>
                      <a:noFill/>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b="1">
                          <a:latin typeface="Times New Roman" panose="02020603050405020304" pitchFamily="18" charset="0"/>
                          <a:cs typeface="Times New Roman" panose="02020603050405020304" pitchFamily="18" charset="0"/>
                          <a:sym typeface="+mn-ea"/>
                        </a:rPr>
                        <a:t>76.8</a:t>
                      </a:r>
                    </a:p>
                  </a:txBody>
                  <a:tcPr>
                    <a:lnL>
                      <a:noFill/>
                    </a:lnL>
                    <a:lnR>
                      <a:noFill/>
                    </a:lnR>
                    <a:lnT>
                      <a:noFill/>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b="1">
                          <a:latin typeface="Times New Roman" panose="02020603050405020304" pitchFamily="18" charset="0"/>
                          <a:cs typeface="Times New Roman" panose="02020603050405020304" pitchFamily="18" charset="0"/>
                          <a:sym typeface="+mn-ea"/>
                        </a:rPr>
                        <a:t>55.0</a:t>
                      </a:r>
                    </a:p>
                  </a:txBody>
                  <a:tcPr>
                    <a:lnL>
                      <a:noFill/>
                    </a:lnL>
                    <a:lnR>
                      <a:noFill/>
                    </a:lnR>
                    <a:lnT>
                      <a:noFill/>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buNone/>
                      </a:pPr>
                      <a:r>
                        <a:rPr lang="en-US" sz="1200" b="1">
                          <a:latin typeface="Times New Roman" panose="02020603050405020304" pitchFamily="18" charset="0"/>
                          <a:cs typeface="Times New Roman" panose="02020603050405020304" pitchFamily="18" charset="0"/>
                        </a:rPr>
                        <a:t>57.4</a:t>
                      </a:r>
                    </a:p>
                  </a:txBody>
                  <a:tcPr>
                    <a:lnL>
                      <a:noFill/>
                    </a:lnL>
                    <a:lnR w="19050" cap="flat" cmpd="sng" algn="ctr">
                      <a:solidFill>
                        <a:schemeClr val="tx1"/>
                      </a:solidFill>
                      <a:prstDash val="solid"/>
                      <a:round/>
                      <a:headEnd type="none" w="med" len="med"/>
                      <a:tailEnd type="none" w="med" len="med"/>
                    </a:lnR>
                    <a:lnT>
                      <a:noFill/>
                    </a:lnT>
                    <a:lnB w="1905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13"/>
                  </a:ext>
                </a:extLst>
              </a:tr>
            </a:tbl>
          </a:graphicData>
        </a:graphic>
      </p:graphicFrame>
      <p:sp>
        <p:nvSpPr>
          <p:cNvPr id="4" name="Text Box 8"/>
          <p:cNvSpPr txBox="1"/>
          <p:nvPr/>
        </p:nvSpPr>
        <p:spPr>
          <a:xfrm>
            <a:off x="4226876" y="6109499"/>
            <a:ext cx="373824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9. </a:t>
            </a:r>
            <a:r>
              <a:rPr lang="en-US" altLang="en-US" sz="1200">
                <a:latin typeface="Times New Roman" panose="02020603050405020304" pitchFamily="18" charset="0"/>
                <a:cs typeface="Times New Roman" panose="02020603050405020304" pitchFamily="18" charset="0"/>
                <a:sym typeface="+mn-ea"/>
              </a:rPr>
              <a:t>Comparison with SOTA fusion alternatives</a:t>
            </a:r>
            <a:endParaRPr lang="en-US" altLang="en-US" sz="1200">
              <a:latin typeface="Times New Roman" panose="02020603050405020304" pitchFamily="18" charset="0"/>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Ablation Study</a:t>
            </a:r>
          </a:p>
        </p:txBody>
      </p:sp>
      <p:sp>
        <p:nvSpPr>
          <p:cNvPr id="213" name="Text Box 212"/>
          <p:cNvSpPr txBox="1"/>
          <p:nvPr/>
        </p:nvSpPr>
        <p:spPr>
          <a:xfrm>
            <a:off x="11803380" y="6551295"/>
            <a:ext cx="3886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11</a:t>
            </a:r>
          </a:p>
        </p:txBody>
      </p:sp>
      <p:sp>
        <p:nvSpPr>
          <p:cNvPr id="3" name="Text Box 1">
            <a:extLst>
              <a:ext uri="{FF2B5EF4-FFF2-40B4-BE49-F238E27FC236}">
                <a16:creationId xmlns:a16="http://schemas.microsoft.com/office/drawing/2014/main" id="{206983FE-9108-A413-5C34-3D04529F6F64}"/>
              </a:ext>
            </a:extLst>
          </p:cNvPr>
          <p:cNvSpPr txBox="1"/>
          <p:nvPr/>
        </p:nvSpPr>
        <p:spPr>
          <a:xfrm>
            <a:off x="412115" y="1049655"/>
            <a:ext cx="11407775" cy="1023165"/>
          </a:xfrm>
          <a:prstGeom prst="rect">
            <a:avLst/>
          </a:prstGeom>
          <a:solidFill>
            <a:schemeClr val="bg1"/>
          </a:solidFill>
          <a:ln w="3175">
            <a:solidFill>
              <a:schemeClr val="tx1"/>
            </a:solidFill>
            <a:prstDash val="sysDot"/>
          </a:ln>
        </p:spPr>
        <p:txBody>
          <a:bodyPr wrap="square" rtlCol="0">
            <a:sp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The purpose of this study is to investigate how different fusion designs influence the network’s ability to integrate RGB and event features. First, we adopt a simple two-stream feature addition mechanism as the multiscale fusion module. Next, we replace this with the baseline CFT [</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15</a:t>
            </a:r>
            <a:r>
              <a:rPr lang="en-US" altLang="en-US" sz="1400">
                <a:latin typeface="Times New Roman" panose="02020603050405020304" pitchFamily="18" charset="0"/>
                <a:cs typeface="Times New Roman" panose="02020603050405020304" pitchFamily="18" charset="0"/>
              </a:rPr>
              <a:t>] fusion module. Finally, we substitute the fusion module with CMIT, a variant of CFT introduced by Shangpo et al. [</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16</a:t>
            </a:r>
            <a:r>
              <a:rPr lang="en-US" altLang="en-US" sz="1400">
                <a:latin typeface="Times New Roman" panose="02020603050405020304" pitchFamily="18" charset="0"/>
                <a:cs typeface="Times New Roman" panose="02020603050405020304" pitchFamily="18" charset="0"/>
              </a:rPr>
              <a:t>].</a:t>
            </a:r>
          </a:p>
        </p:txBody>
      </p:sp>
      <p:graphicFrame>
        <p:nvGraphicFramePr>
          <p:cNvPr id="6" name="Table 5">
            <a:extLst>
              <a:ext uri="{FF2B5EF4-FFF2-40B4-BE49-F238E27FC236}">
                <a16:creationId xmlns:a16="http://schemas.microsoft.com/office/drawing/2014/main" id="{6DFCE258-B5DD-586E-766F-F8DCF1B7FA73}"/>
              </a:ext>
            </a:extLst>
          </p:cNvPr>
          <p:cNvGraphicFramePr>
            <a:graphicFrameLocks noGrp="1"/>
          </p:cNvGraphicFramePr>
          <p:nvPr>
            <p:extLst>
              <p:ext uri="{D42A27DB-BD31-4B8C-83A1-F6EECF244321}">
                <p14:modId xmlns:p14="http://schemas.microsoft.com/office/powerpoint/2010/main" val="2642144131"/>
              </p:ext>
            </p:extLst>
          </p:nvPr>
        </p:nvGraphicFramePr>
        <p:xfrm>
          <a:off x="2032000" y="3092752"/>
          <a:ext cx="8127999" cy="1854200"/>
        </p:xfrm>
        <a:graphic>
          <a:graphicData uri="http://schemas.openxmlformats.org/drawingml/2006/table">
            <a:tbl>
              <a:tblPr firstRow="1" bandRow="1">
                <a:tableStyleId>{B301B821-A1FF-4177-AEE7-76D212191A09}</a:tableStyleId>
              </a:tblPr>
              <a:tblGrid>
                <a:gridCol w="2709333">
                  <a:extLst>
                    <a:ext uri="{9D8B030D-6E8A-4147-A177-3AD203B41FA5}">
                      <a16:colId xmlns:a16="http://schemas.microsoft.com/office/drawing/2014/main" val="3681290087"/>
                    </a:ext>
                  </a:extLst>
                </a:gridCol>
                <a:gridCol w="2709333">
                  <a:extLst>
                    <a:ext uri="{9D8B030D-6E8A-4147-A177-3AD203B41FA5}">
                      <a16:colId xmlns:a16="http://schemas.microsoft.com/office/drawing/2014/main" val="3349631963"/>
                    </a:ext>
                  </a:extLst>
                </a:gridCol>
                <a:gridCol w="2709333">
                  <a:extLst>
                    <a:ext uri="{9D8B030D-6E8A-4147-A177-3AD203B41FA5}">
                      <a16:colId xmlns:a16="http://schemas.microsoft.com/office/drawing/2014/main" val="2783741358"/>
                    </a:ext>
                  </a:extLst>
                </a:gridCol>
              </a:tblGrid>
              <a:tr h="370840">
                <a:tc>
                  <a:txBody>
                    <a:bodyPr/>
                    <a:lstStyle/>
                    <a:p>
                      <a:pPr algn="ctr"/>
                      <a:r>
                        <a:rPr lang="en-US" sz="1200">
                          <a:latin typeface="Times New Roman" panose="02020603050405020304" pitchFamily="18" charset="0"/>
                          <a:cs typeface="Times New Roman" panose="02020603050405020304" pitchFamily="18" charset="0"/>
                        </a:rPr>
                        <a:t>Fusion module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Times New Roman" panose="02020603050405020304" pitchFamily="18" charset="0"/>
                          <a:cs typeface="Times New Roman" panose="02020603050405020304" pitchFamily="18" charset="0"/>
                        </a:rPr>
                        <a:t>mAP50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a:latin typeface="Times New Roman" panose="02020603050405020304" pitchFamily="18" charset="0"/>
                          <a:cs typeface="Times New Roman" panose="02020603050405020304" pitchFamily="18" charset="0"/>
                        </a:rPr>
                        <a:t>mAP50-95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490863135"/>
                  </a:ext>
                </a:extLst>
              </a:tr>
              <a:tr h="370840">
                <a:tc>
                  <a:txBody>
                    <a:bodyPr/>
                    <a:lstStyle/>
                    <a:p>
                      <a:pPr algn="ctr"/>
                      <a:r>
                        <a:rPr lang="en-US" sz="1200">
                          <a:latin typeface="Times New Roman" panose="02020603050405020304" pitchFamily="18" charset="0"/>
                          <a:cs typeface="Times New Roman" panose="02020603050405020304" pitchFamily="18" charset="0"/>
                        </a:rPr>
                        <a:t>Two Stream Addition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a:latin typeface="Times New Roman" panose="02020603050405020304" pitchFamily="18" charset="0"/>
                          <a:cs typeface="Times New Roman" panose="02020603050405020304" pitchFamily="18" charset="0"/>
                        </a:rPr>
                        <a:t>74.9</a:t>
                      </a:r>
                      <a:endParaRPr lang="en-US"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sz="1200">
                          <a:latin typeface="Times New Roman" panose="02020603050405020304" pitchFamily="18" charset="0"/>
                          <a:cs typeface="Times New Roman" panose="02020603050405020304" pitchFamily="18" charset="0"/>
                        </a:rPr>
                        <a:t>53.7</a:t>
                      </a:r>
                      <a:endParaRPr lang="en-US"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1843576"/>
                  </a:ext>
                </a:extLst>
              </a:tr>
              <a:tr h="370840">
                <a:tc>
                  <a:txBody>
                    <a:bodyPr/>
                    <a:lstStyle/>
                    <a:p>
                      <a:pPr algn="ctr"/>
                      <a:r>
                        <a:rPr lang="en-US" sz="1200">
                          <a:latin typeface="Times New Roman" panose="02020603050405020304" pitchFamily="18" charset="0"/>
                          <a:cs typeface="Times New Roman" panose="02020603050405020304" pitchFamily="18" charset="0"/>
                        </a:rPr>
                        <a:t>CFT [</a:t>
                      </a:r>
                      <a:r>
                        <a:rPr lang="en-US" sz="1200">
                          <a:solidFill>
                            <a:schemeClr val="tx2">
                              <a:lumMod val="50000"/>
                              <a:lumOff val="50000"/>
                            </a:schemeClr>
                          </a:solidFill>
                          <a:latin typeface="Times New Roman" panose="02020603050405020304" pitchFamily="18" charset="0"/>
                          <a:cs typeface="Times New Roman" panose="02020603050405020304" pitchFamily="18" charset="0"/>
                        </a:rPr>
                        <a:t>14</a:t>
                      </a:r>
                      <a:r>
                        <a:rPr lang="en-US" sz="120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Times New Roman" panose="02020603050405020304" pitchFamily="18" charset="0"/>
                          <a:cs typeface="Times New Roman" panose="02020603050405020304" pitchFamily="18" charset="0"/>
                        </a:rPr>
                        <a:t>73.9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Times New Roman" panose="02020603050405020304" pitchFamily="18" charset="0"/>
                          <a:cs typeface="Times New Roman" panose="02020603050405020304" pitchFamily="18" charset="0"/>
                        </a:rPr>
                        <a:t>52.3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254048953"/>
                  </a:ext>
                </a:extLst>
              </a:tr>
              <a:tr h="370840">
                <a:tc>
                  <a:txBody>
                    <a:bodyPr/>
                    <a:lstStyle/>
                    <a:p>
                      <a:pPr algn="ctr"/>
                      <a:r>
                        <a:rPr lang="en-US" sz="1200">
                          <a:latin typeface="Times New Roman" panose="02020603050405020304" pitchFamily="18" charset="0"/>
                          <a:cs typeface="Times New Roman" panose="02020603050405020304" pitchFamily="18" charset="0"/>
                        </a:rPr>
                        <a:t>CMIT [</a:t>
                      </a:r>
                      <a:r>
                        <a:rPr lang="en-US" sz="1200">
                          <a:solidFill>
                            <a:schemeClr val="tx2">
                              <a:lumMod val="50000"/>
                              <a:lumOff val="50000"/>
                            </a:schemeClr>
                          </a:solidFill>
                          <a:latin typeface="Times New Roman" panose="02020603050405020304" pitchFamily="18" charset="0"/>
                          <a:cs typeface="Times New Roman" panose="02020603050405020304" pitchFamily="18" charset="0"/>
                        </a:rPr>
                        <a:t>15</a:t>
                      </a:r>
                      <a:r>
                        <a:rPr lang="en-US" sz="1200">
                          <a:latin typeface="Times New Roman" panose="02020603050405020304" pitchFamily="18" charset="0"/>
                          <a:cs typeface="Times New Roman" panose="02020603050405020304" pitchFamily="18" charset="0"/>
                        </a:rPr>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Times New Roman" panose="02020603050405020304" pitchFamily="18" charset="0"/>
                          <a:cs typeface="Times New Roman" panose="02020603050405020304" pitchFamily="18" charset="0"/>
                        </a:rPr>
                        <a:t>75.9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a:latin typeface="Times New Roman" panose="02020603050405020304" pitchFamily="18" charset="0"/>
                          <a:cs typeface="Times New Roman" panose="02020603050405020304" pitchFamily="18" charset="0"/>
                        </a:rPr>
                        <a:t>54.3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034922268"/>
                  </a:ext>
                </a:extLst>
              </a:tr>
              <a:tr h="370840">
                <a:tc>
                  <a:txBody>
                    <a:bodyPr/>
                    <a:lstStyle/>
                    <a:p>
                      <a:pPr algn="ctr"/>
                      <a:r>
                        <a:rPr lang="en-US" sz="1200" b="1">
                          <a:latin typeface="Times New Roman" panose="02020603050405020304" pitchFamily="18" charset="0"/>
                          <a:cs typeface="Times New Roman" panose="02020603050405020304" pitchFamily="18" charset="0"/>
                        </a:rPr>
                        <a:t>ATFT (Ours)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Times New Roman" panose="02020603050405020304" pitchFamily="18" charset="0"/>
                          <a:cs typeface="Times New Roman" panose="02020603050405020304" pitchFamily="18" charset="0"/>
                        </a:rPr>
                        <a:t>76.8</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sz="1200" b="1">
                          <a:latin typeface="Times New Roman" panose="02020603050405020304" pitchFamily="18" charset="0"/>
                          <a:cs typeface="Times New Roman" panose="02020603050405020304" pitchFamily="18" charset="0"/>
                        </a:rPr>
                        <a:t>55.0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04799600"/>
                  </a:ext>
                </a:extLst>
              </a:tr>
            </a:tbl>
          </a:graphicData>
        </a:graphic>
      </p:graphicFrame>
      <p:sp>
        <p:nvSpPr>
          <p:cNvPr id="7" name="Text Box 8">
            <a:extLst>
              <a:ext uri="{FF2B5EF4-FFF2-40B4-BE49-F238E27FC236}">
                <a16:creationId xmlns:a16="http://schemas.microsoft.com/office/drawing/2014/main" id="{D8F8D2B1-3C2F-A603-74E7-9A3F51D4C1CF}"/>
              </a:ext>
            </a:extLst>
          </p:cNvPr>
          <p:cNvSpPr txBox="1"/>
          <p:nvPr/>
        </p:nvSpPr>
        <p:spPr>
          <a:xfrm>
            <a:off x="4226876" y="4946952"/>
            <a:ext cx="373824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10. </a:t>
            </a:r>
            <a:r>
              <a:rPr lang="en-US" altLang="en-US" sz="1200">
                <a:latin typeface="Times New Roman" panose="02020603050405020304" pitchFamily="18" charset="0"/>
                <a:cs typeface="Times New Roman" panose="02020603050405020304" pitchFamily="18" charset="0"/>
                <a:sym typeface="+mn-ea"/>
              </a:rPr>
              <a:t>Ablation Study on Fusion Modules</a:t>
            </a:r>
            <a:endParaRPr lang="en-US" altLang="en-US" sz="1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36402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6"/>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References</a:t>
            </a:r>
          </a:p>
        </p:txBody>
      </p:sp>
      <p:sp>
        <p:nvSpPr>
          <p:cNvPr id="2" name="Text Box 1"/>
          <p:cNvSpPr txBox="1"/>
          <p:nvPr/>
        </p:nvSpPr>
        <p:spPr>
          <a:xfrm>
            <a:off x="412115" y="1049655"/>
            <a:ext cx="11407775" cy="4901150"/>
          </a:xfrm>
          <a:prstGeom prst="rect">
            <a:avLst/>
          </a:prstGeom>
          <a:solidFill>
            <a:schemeClr val="bg1"/>
          </a:solidFill>
          <a:ln w="3175">
            <a:solidFill>
              <a:schemeClr val="tx1"/>
            </a:solidFill>
            <a:prstDash val="sysDot"/>
          </a:ln>
        </p:spPr>
        <p:txBody>
          <a:bodyPr wrap="square" rtlCol="0">
            <a:spAutoFit/>
          </a:bodyPr>
          <a:lstStyle/>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a:t>
            </a:r>
            <a:r>
              <a:rPr lang="en-US" altLang="en-US" sz="1400">
                <a:latin typeface="Times New Roman" panose="02020603050405020304" pitchFamily="18" charset="0"/>
                <a:cs typeface="Times New Roman" panose="02020603050405020304" pitchFamily="18" charset="0"/>
              </a:rPr>
              <a:t>Fusing Event-based and RGB camera for Robust Object Detection in Adverse Conditions, 2022</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2</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a:t>
            </a:r>
            <a:r>
              <a:rPr lang="en-US" altLang="en-US" sz="1400">
                <a:latin typeface="Times New Roman" panose="02020603050405020304" pitchFamily="18" charset="0"/>
                <a:cs typeface="Times New Roman" panose="02020603050405020304" pitchFamily="18" charset="0"/>
              </a:rPr>
              <a:t>RGB-Event Fusion for Moving Object Detection in Autonomous Driving, 2023</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3</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Chasing Day and Night: Towards Robust and Efficient All-Day Object Detection Guided by an Event Camera, 2024</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4</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Embracing Events and Frames with Hierarchical Feature Refinement Network for Object Detection, 2024</a:t>
            </a:r>
            <a:endParaRPr lang="en-US" altLang="en-US" sz="14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5</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Advancing Object Detection for Autonomous Vehicles via General Purpose Event-RGB Fusion, 2024</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6</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Hierarchical Spatiotemporal Fusion for Event-Visible Object Detection, 2025</a:t>
            </a:r>
            <a:endParaRPr lang="en-US" altLang="en-US" sz="14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7</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Event-based Vision meets Deep Learning on Steering Prediction for Self-driving Cars, 2018</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8</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Hots: a hierarchy of event-based time-surfaces for pattern recognition, 2017</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9</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Unsupervised Learning of Dense Optical Flow, Depth and Egomotion with Event-Based Sensors, 2020</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10</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Low-latency automotive vision with event cameras, 2024</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11</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rPr>
              <a:t> DSEC: A Stereo Event Camera Dataset for Driving Scenarios, 2021</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12</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Recurrent Vision Transformers for Object Detection with Event Cameras, 2023</a:t>
            </a:r>
            <a:endParaRPr lang="en-US" altLang="en-US" sz="1400">
              <a:latin typeface="Times New Roman" panose="02020603050405020304" pitchFamily="18" charset="0"/>
              <a:cs typeface="Times New Roman" panose="02020603050405020304" pitchFamily="18" charset="0"/>
            </a:endParaRP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13</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DETRs Beat YOLOs on Real-time Object Detection, 2024</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14</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Cross-Modality Fusion Transformer for Multispectral Object Detection, 2021</a:t>
            </a:r>
          </a:p>
          <a:p>
            <a:pPr indent="0">
              <a:lnSpc>
                <a:spcPct val="150000"/>
              </a:lnSpc>
              <a:buFont typeface="Arial" panose="020B0604020202020204" pitchFamily="34" charset="0"/>
              <a:buNone/>
            </a:pP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sym typeface="+mn-ea"/>
              </a:rPr>
              <a:t>15</a:t>
            </a:r>
            <a:r>
              <a:rPr lang="en-US" altLang="en-US" sz="1400">
                <a:solidFill>
                  <a:schemeClr val="accent1">
                    <a:lumMod val="75000"/>
                  </a:schemeClr>
                </a:solidFill>
                <a:latin typeface="Times New Roman" panose="02020603050405020304" pitchFamily="18" charset="0"/>
                <a:cs typeface="Times New Roman" panose="02020603050405020304" pitchFamily="18" charset="0"/>
                <a:sym typeface="+mn-ea"/>
              </a:rPr>
              <a:t>]</a:t>
            </a:r>
            <a:r>
              <a:rPr lang="en-US" altLang="en-US" sz="1400">
                <a:latin typeface="Times New Roman" panose="02020603050405020304" pitchFamily="18" charset="0"/>
                <a:cs typeface="Times New Roman" panose="02020603050405020304" pitchFamily="18" charset="0"/>
                <a:sym typeface="+mn-ea"/>
              </a:rPr>
              <a:t> MCAFNet: Multiscale cross-modality adaptive fusion network for multispectral object detection, 2025</a:t>
            </a:r>
            <a:endParaRPr lang="en-US" altLang="en-US" sz="1400">
              <a:latin typeface="Times New Roman" panose="02020603050405020304" pitchFamily="18" charset="0"/>
              <a:cs typeface="Times New Roman" panose="02020603050405020304" pitchFamily="18" charset="0"/>
            </a:endParaRPr>
          </a:p>
        </p:txBody>
      </p:sp>
      <p:sp>
        <p:nvSpPr>
          <p:cNvPr id="5" name="Text Box 4"/>
          <p:cNvSpPr txBox="1"/>
          <p:nvPr/>
        </p:nvSpPr>
        <p:spPr>
          <a:xfrm>
            <a:off x="11775440" y="6551295"/>
            <a:ext cx="41656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13</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2684780" y="2735580"/>
            <a:ext cx="6821805" cy="706755"/>
          </a:xfrm>
          <a:prstGeom prst="rect">
            <a:avLst/>
          </a:prstGeom>
          <a:noFill/>
        </p:spPr>
        <p:txBody>
          <a:bodyPr wrap="square" rtlCol="0">
            <a:spAutoFit/>
          </a:bodyPr>
          <a:lstStyle/>
          <a:p>
            <a:pPr algn="ctr"/>
            <a:r>
              <a:rPr lang="en-US" sz="4000">
                <a:latin typeface="Times New Roman" panose="02020603050405020304" pitchFamily="18" charset="0"/>
                <a:cs typeface="Times New Roman" panose="02020603050405020304" pitchFamily="18" charset="0"/>
              </a:rPr>
              <a:t>Thank you for your attention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 name="Rectangle: Rounded Corners 188">
            <a:extLst>
              <a:ext uri="{FF2B5EF4-FFF2-40B4-BE49-F238E27FC236}">
                <a16:creationId xmlns:a16="http://schemas.microsoft.com/office/drawing/2014/main" id="{DAF02C52-9D8C-CA65-18AD-64637F00E232}"/>
              </a:ext>
            </a:extLst>
          </p:cNvPr>
          <p:cNvSpPr/>
          <p:nvPr/>
        </p:nvSpPr>
        <p:spPr>
          <a:xfrm>
            <a:off x="704624" y="374967"/>
            <a:ext cx="3202033" cy="1619249"/>
          </a:xfrm>
          <a:prstGeom prst="roundRect">
            <a:avLst/>
          </a:prstGeom>
          <a:solidFill>
            <a:srgbClr val="F8F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p:cNvSpPr/>
          <p:nvPr/>
        </p:nvSpPr>
        <p:spPr>
          <a:xfrm>
            <a:off x="8705848" y="3730308"/>
            <a:ext cx="2920185" cy="2691130"/>
          </a:xfrm>
          <a:prstGeom prst="roundRect">
            <a:avLst/>
          </a:prstGeom>
          <a:solidFill>
            <a:srgbClr val="F8F8F8"/>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Rounded Corners 1"/>
          <p:cNvSpPr/>
          <p:nvPr/>
        </p:nvSpPr>
        <p:spPr>
          <a:xfrm>
            <a:off x="702719" y="3724594"/>
            <a:ext cx="7518307" cy="2691130"/>
          </a:xfrm>
          <a:prstGeom prst="roundRect">
            <a:avLst/>
          </a:prstGeom>
          <a:solidFill>
            <a:srgbClr val="F8F8F8"/>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15"/>
          <p:cNvSpPr/>
          <p:nvPr/>
        </p:nvSpPr>
        <p:spPr>
          <a:xfrm>
            <a:off x="4152720" y="374968"/>
            <a:ext cx="5506582" cy="3057525"/>
          </a:xfrm>
          <a:prstGeom prst="roundRect">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pic>
        <p:nvPicPr>
          <p:cNvPr id="6" name="Picture 5" descr="raw_data"/>
          <p:cNvPicPr>
            <a:picLocks noChangeAspect="1"/>
          </p:cNvPicPr>
          <p:nvPr/>
        </p:nvPicPr>
        <p:blipFill>
          <a:blip r:embed="rId2"/>
          <a:stretch>
            <a:fillRect/>
          </a:stretch>
        </p:blipFill>
        <p:spPr>
          <a:xfrm>
            <a:off x="884829" y="567465"/>
            <a:ext cx="1070610" cy="972185"/>
          </a:xfrm>
          <a:prstGeom prst="rect">
            <a:avLst/>
          </a:prstGeom>
          <a:ln>
            <a:solidFill>
              <a:schemeClr val="tx1"/>
            </a:solidFill>
          </a:ln>
        </p:spPr>
      </p:pic>
      <p:pic>
        <p:nvPicPr>
          <p:cNvPr id="7" name="Picture 6" descr="lem_vis"/>
          <p:cNvPicPr>
            <a:picLocks noChangeAspect="1"/>
          </p:cNvPicPr>
          <p:nvPr/>
        </p:nvPicPr>
        <p:blipFill>
          <a:blip r:embed="rId3"/>
          <a:stretch>
            <a:fillRect/>
          </a:stretch>
        </p:blipFill>
        <p:spPr>
          <a:xfrm>
            <a:off x="2319294" y="455137"/>
            <a:ext cx="1294130" cy="972820"/>
          </a:xfrm>
          <a:prstGeom prst="rect">
            <a:avLst/>
          </a:prstGeom>
          <a:ln>
            <a:solidFill>
              <a:schemeClr val="tx1"/>
            </a:solidFill>
          </a:ln>
          <a:scene3d>
            <a:camera prst="orthographicFront">
              <a:rot lat="0" lon="2100000" rev="0"/>
            </a:camera>
            <a:lightRig rig="threePt" dir="t"/>
          </a:scene3d>
        </p:spPr>
      </p:pic>
      <p:pic>
        <p:nvPicPr>
          <p:cNvPr id="8" name="Picture 7" descr="groundtruth_1"/>
          <p:cNvPicPr>
            <a:picLocks noChangeAspect="1"/>
          </p:cNvPicPr>
          <p:nvPr/>
        </p:nvPicPr>
        <p:blipFill>
          <a:blip r:embed="rId4"/>
          <a:stretch>
            <a:fillRect/>
          </a:stretch>
        </p:blipFill>
        <p:spPr>
          <a:xfrm>
            <a:off x="2602049" y="2213293"/>
            <a:ext cx="1294130" cy="973455"/>
          </a:xfrm>
          <a:prstGeom prst="rect">
            <a:avLst/>
          </a:prstGeom>
          <a:ln>
            <a:solidFill>
              <a:schemeClr val="tx1"/>
            </a:solidFill>
          </a:ln>
        </p:spPr>
      </p:pic>
      <p:sp>
        <p:nvSpPr>
          <p:cNvPr id="9" name="Text Box 26"/>
          <p:cNvSpPr txBox="1"/>
          <p:nvPr/>
        </p:nvSpPr>
        <p:spPr>
          <a:xfrm>
            <a:off x="658134" y="1539650"/>
            <a:ext cx="152336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en-US" sz="1000">
                <a:latin typeface="Times New Roman" panose="02020603050405020304" charset="0"/>
                <a:cs typeface="Times New Roman" panose="02020603050405020304" charset="0"/>
              </a:rPr>
              <a:t>Event asynchronous data</a:t>
            </a:r>
          </a:p>
        </p:txBody>
      </p:sp>
      <p:sp>
        <p:nvSpPr>
          <p:cNvPr id="10" name="Text Box 11"/>
          <p:cNvSpPr txBox="1"/>
          <p:nvPr/>
        </p:nvSpPr>
        <p:spPr>
          <a:xfrm>
            <a:off x="2653485" y="1736090"/>
            <a:ext cx="117983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Event frame input</a:t>
            </a:r>
          </a:p>
        </p:txBody>
      </p:sp>
      <p:sp>
        <p:nvSpPr>
          <p:cNvPr id="11" name="Text Box 12"/>
          <p:cNvSpPr txBox="1"/>
          <p:nvPr/>
        </p:nvSpPr>
        <p:spPr>
          <a:xfrm>
            <a:off x="2755084" y="3186748"/>
            <a:ext cx="98742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RGB input</a:t>
            </a:r>
          </a:p>
        </p:txBody>
      </p:sp>
      <p:cxnSp>
        <p:nvCxnSpPr>
          <p:cNvPr id="12" name="Straight Arrow Connector 11"/>
          <p:cNvCxnSpPr/>
          <p:nvPr/>
        </p:nvCxnSpPr>
        <p:spPr>
          <a:xfrm>
            <a:off x="4974409" y="274351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 name="Rounded Rectangle 157"/>
          <p:cNvSpPr/>
          <p:nvPr/>
        </p:nvSpPr>
        <p:spPr>
          <a:xfrm>
            <a:off x="5223329" y="1695133"/>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14" name="Text Box 168"/>
          <p:cNvSpPr txBox="1"/>
          <p:nvPr/>
        </p:nvSpPr>
        <p:spPr>
          <a:xfrm>
            <a:off x="10300470" y="2779237"/>
            <a:ext cx="108267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Final detections</a:t>
            </a:r>
          </a:p>
        </p:txBody>
      </p:sp>
      <p:cxnSp>
        <p:nvCxnSpPr>
          <p:cNvPr id="15" name="Straight Arrow Connector 14"/>
          <p:cNvCxnSpPr/>
          <p:nvPr/>
        </p:nvCxnSpPr>
        <p:spPr>
          <a:xfrm>
            <a:off x="5954849" y="274415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6" name="Straight Arrow Connector 15"/>
          <p:cNvCxnSpPr/>
          <p:nvPr/>
        </p:nvCxnSpPr>
        <p:spPr>
          <a:xfrm>
            <a:off x="2035449" y="1084355"/>
            <a:ext cx="315595" cy="444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8" name="Rounded Rectangle 36"/>
          <p:cNvSpPr/>
          <p:nvPr/>
        </p:nvSpPr>
        <p:spPr>
          <a:xfrm>
            <a:off x="10134736" y="604204"/>
            <a:ext cx="1414145" cy="894080"/>
          </a:xfrm>
          <a:prstGeom prst="roundRect">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rPr>
              <a:t>Detection</a:t>
            </a:r>
          </a:p>
          <a:p>
            <a:pPr algn="ctr"/>
            <a:r>
              <a:rPr lang="en-US" sz="1200">
                <a:latin typeface="Times New Roman" panose="02020603050405020304" charset="0"/>
                <a:cs typeface="Times New Roman" panose="02020603050405020304" charset="0"/>
              </a:rPr>
              <a:t>PANet and Head</a:t>
            </a:r>
          </a:p>
        </p:txBody>
      </p:sp>
      <p:cxnSp>
        <p:nvCxnSpPr>
          <p:cNvPr id="19" name="Straight Arrow Connector 18"/>
          <p:cNvCxnSpPr/>
          <p:nvPr/>
        </p:nvCxnSpPr>
        <p:spPr>
          <a:xfrm>
            <a:off x="4966154" y="108616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20" name="Flowchart: Or 19"/>
          <p:cNvSpPr/>
          <p:nvPr/>
        </p:nvSpPr>
        <p:spPr>
          <a:xfrm>
            <a:off x="5631634" y="100615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21" name="Straight Arrow Connector 20"/>
          <p:cNvCxnSpPr>
            <a:stCxn id="20" idx="6"/>
          </p:cNvCxnSpPr>
          <p:nvPr/>
        </p:nvCxnSpPr>
        <p:spPr>
          <a:xfrm flipV="1">
            <a:off x="5809434" y="1086168"/>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2" name="Straight Arrow Connector 21"/>
          <p:cNvCxnSpPr/>
          <p:nvPr/>
        </p:nvCxnSpPr>
        <p:spPr>
          <a:xfrm flipV="1">
            <a:off x="5295719" y="1084898"/>
            <a:ext cx="335915"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3" name="Straight Arrow Connector 22"/>
          <p:cNvCxnSpPr/>
          <p:nvPr/>
        </p:nvCxnSpPr>
        <p:spPr>
          <a:xfrm flipH="1">
            <a:off x="5474154" y="1095693"/>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4" name="Straight Arrow Connector 23"/>
          <p:cNvCxnSpPr/>
          <p:nvPr/>
        </p:nvCxnSpPr>
        <p:spPr>
          <a:xfrm flipV="1">
            <a:off x="5716724" y="1167448"/>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25" name="Flowchart: Or 24"/>
          <p:cNvSpPr/>
          <p:nvPr/>
        </p:nvSpPr>
        <p:spPr>
          <a:xfrm>
            <a:off x="6072959" y="178212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6" name="Flowchart: Or 25"/>
          <p:cNvSpPr/>
          <p:nvPr/>
        </p:nvSpPr>
        <p:spPr>
          <a:xfrm>
            <a:off x="5631634" y="266287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27" name="Straight Arrow Connector 26"/>
          <p:cNvCxnSpPr>
            <a:stCxn id="26" idx="6"/>
          </p:cNvCxnSpPr>
          <p:nvPr/>
        </p:nvCxnSpPr>
        <p:spPr>
          <a:xfrm flipV="1">
            <a:off x="5809434" y="2742883"/>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8" name="Straight Arrow Connector 27"/>
          <p:cNvCxnSpPr/>
          <p:nvPr/>
        </p:nvCxnSpPr>
        <p:spPr>
          <a:xfrm flipV="1">
            <a:off x="5295719" y="2741613"/>
            <a:ext cx="335915"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29" name="Straight Arrow Connector 28"/>
          <p:cNvCxnSpPr/>
          <p:nvPr/>
        </p:nvCxnSpPr>
        <p:spPr>
          <a:xfrm flipV="1">
            <a:off x="5485584" y="2032953"/>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0" name="Straight Arrow Connector 29"/>
          <p:cNvCxnSpPr>
            <a:endCxn id="26" idx="0"/>
          </p:cNvCxnSpPr>
          <p:nvPr/>
        </p:nvCxnSpPr>
        <p:spPr>
          <a:xfrm flipH="1">
            <a:off x="5720534" y="2032953"/>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1" name="Curved Connector 29"/>
          <p:cNvCxnSpPr>
            <a:endCxn id="25" idx="2"/>
          </p:cNvCxnSpPr>
          <p:nvPr/>
        </p:nvCxnSpPr>
        <p:spPr>
          <a:xfrm rot="5400000" flipV="1">
            <a:off x="5605599" y="1394778"/>
            <a:ext cx="772795" cy="162560"/>
          </a:xfrm>
          <a:prstGeom prst="curvedConnector2">
            <a:avLst/>
          </a:prstGeom>
        </p:spPr>
        <p:style>
          <a:lnRef idx="2">
            <a:prstClr val="black"/>
          </a:lnRef>
          <a:fillRef idx="0">
            <a:srgbClr val="FFFFFF"/>
          </a:fillRef>
          <a:effectRef idx="0">
            <a:srgbClr val="FFFFFF"/>
          </a:effectRef>
          <a:fontRef idx="minor">
            <a:schemeClr val="tx1"/>
          </a:fontRef>
        </p:style>
      </p:cxnSp>
      <p:cxnSp>
        <p:nvCxnSpPr>
          <p:cNvPr id="32" name="Curved Connector 30"/>
          <p:cNvCxnSpPr>
            <a:endCxn id="25" idx="2"/>
          </p:cNvCxnSpPr>
          <p:nvPr/>
        </p:nvCxnSpPr>
        <p:spPr>
          <a:xfrm rot="16200000">
            <a:off x="5550354" y="2217103"/>
            <a:ext cx="876300" cy="168275"/>
          </a:xfrm>
          <a:prstGeom prst="curvedConnector2">
            <a:avLst/>
          </a:prstGeom>
        </p:spPr>
        <p:style>
          <a:lnRef idx="2">
            <a:prstClr val="black"/>
          </a:lnRef>
          <a:fillRef idx="0">
            <a:srgbClr val="FFFFFF"/>
          </a:fillRef>
          <a:effectRef idx="0">
            <a:srgbClr val="FFFFFF"/>
          </a:effectRef>
          <a:fontRef idx="minor">
            <a:schemeClr val="tx1"/>
          </a:fontRef>
        </p:style>
      </p:cxnSp>
      <p:sp>
        <p:nvSpPr>
          <p:cNvPr id="33" name="Flowchart: Or 32"/>
          <p:cNvSpPr/>
          <p:nvPr/>
        </p:nvSpPr>
        <p:spPr>
          <a:xfrm>
            <a:off x="7061654" y="101949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34" name="Straight Arrow Connector 33"/>
          <p:cNvCxnSpPr>
            <a:stCxn id="33" idx="6"/>
          </p:cNvCxnSpPr>
          <p:nvPr/>
        </p:nvCxnSpPr>
        <p:spPr>
          <a:xfrm flipV="1">
            <a:off x="7239454" y="1099503"/>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5" name="Straight Arrow Connector 34"/>
          <p:cNvCxnSpPr>
            <a:endCxn id="33" idx="2"/>
          </p:cNvCxnSpPr>
          <p:nvPr/>
        </p:nvCxnSpPr>
        <p:spPr>
          <a:xfrm>
            <a:off x="6284414" y="1100138"/>
            <a:ext cx="77724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36" name="Rounded Rectangle 64"/>
          <p:cNvSpPr/>
          <p:nvPr/>
        </p:nvSpPr>
        <p:spPr>
          <a:xfrm rot="16200000">
            <a:off x="4131764"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E1</a:t>
            </a:r>
          </a:p>
        </p:txBody>
      </p:sp>
      <p:cxnSp>
        <p:nvCxnSpPr>
          <p:cNvPr id="37" name="Straight Arrow Connector 36"/>
          <p:cNvCxnSpPr>
            <a:stCxn id="36" idx="2"/>
          </p:cNvCxnSpPr>
          <p:nvPr/>
        </p:nvCxnSpPr>
        <p:spPr>
          <a:xfrm>
            <a:off x="4630874" y="107981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8" name="Straight Arrow Connector 37"/>
          <p:cNvCxnSpPr/>
          <p:nvPr/>
        </p:nvCxnSpPr>
        <p:spPr>
          <a:xfrm>
            <a:off x="4630239" y="274351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9" name="Straight Arrow Connector 38"/>
          <p:cNvCxnSpPr>
            <a:stCxn id="25" idx="6"/>
          </p:cNvCxnSpPr>
          <p:nvPr/>
        </p:nvCxnSpPr>
        <p:spPr>
          <a:xfrm>
            <a:off x="6250759" y="1862773"/>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40" name="Rounded Rectangle 70"/>
          <p:cNvSpPr/>
          <p:nvPr/>
        </p:nvSpPr>
        <p:spPr>
          <a:xfrm>
            <a:off x="6652079" y="1695133"/>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41" name="Flowchart: Or 40"/>
          <p:cNvSpPr/>
          <p:nvPr/>
        </p:nvSpPr>
        <p:spPr>
          <a:xfrm>
            <a:off x="7061654" y="265207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42" name="Straight Arrow Connector 41"/>
          <p:cNvCxnSpPr>
            <a:stCxn id="41" idx="6"/>
          </p:cNvCxnSpPr>
          <p:nvPr/>
        </p:nvCxnSpPr>
        <p:spPr>
          <a:xfrm flipV="1">
            <a:off x="7239454" y="2732088"/>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43" name="Straight Arrow Connector 42"/>
          <p:cNvCxnSpPr>
            <a:endCxn id="41" idx="2"/>
          </p:cNvCxnSpPr>
          <p:nvPr/>
        </p:nvCxnSpPr>
        <p:spPr>
          <a:xfrm>
            <a:off x="6284414" y="2732723"/>
            <a:ext cx="77724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44" name="Straight Arrow Connector 43"/>
          <p:cNvCxnSpPr>
            <a:endCxn id="73" idx="2"/>
          </p:cNvCxnSpPr>
          <p:nvPr/>
        </p:nvCxnSpPr>
        <p:spPr>
          <a:xfrm>
            <a:off x="7696019" y="1100138"/>
            <a:ext cx="729615"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45" name="Straight Arrow Connector 44"/>
          <p:cNvCxnSpPr>
            <a:endCxn id="75" idx="2"/>
          </p:cNvCxnSpPr>
          <p:nvPr/>
        </p:nvCxnSpPr>
        <p:spPr>
          <a:xfrm>
            <a:off x="7696019" y="2732723"/>
            <a:ext cx="729615"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46" name="Text Box 108"/>
          <p:cNvSpPr txBox="1"/>
          <p:nvPr/>
        </p:nvSpPr>
        <p:spPr>
          <a:xfrm>
            <a:off x="6250759" y="1586548"/>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P3</a:t>
            </a:r>
          </a:p>
        </p:txBody>
      </p:sp>
      <p:sp>
        <p:nvSpPr>
          <p:cNvPr id="47" name="Text Box 112"/>
          <p:cNvSpPr txBox="1"/>
          <p:nvPr/>
        </p:nvSpPr>
        <p:spPr>
          <a:xfrm>
            <a:off x="9078414" y="1586548"/>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P5</a:t>
            </a:r>
          </a:p>
        </p:txBody>
      </p:sp>
      <p:cxnSp>
        <p:nvCxnSpPr>
          <p:cNvPr id="48" name="Straight Arrow Connector 47"/>
          <p:cNvCxnSpPr>
            <a:cxnSpLocks/>
            <a:endCxn id="36" idx="0"/>
          </p:cNvCxnSpPr>
          <p:nvPr/>
        </p:nvCxnSpPr>
        <p:spPr>
          <a:xfrm flipV="1">
            <a:off x="3917134" y="1079818"/>
            <a:ext cx="502285" cy="127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49" name="Straight Arrow Connector 48"/>
          <p:cNvCxnSpPr/>
          <p:nvPr/>
        </p:nvCxnSpPr>
        <p:spPr>
          <a:xfrm>
            <a:off x="3928564" y="2743518"/>
            <a:ext cx="49022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50" name="Straight Arrow Connector 49"/>
          <p:cNvCxnSpPr>
            <a:cxnSpLocks/>
            <a:stCxn id="18" idx="2"/>
          </p:cNvCxnSpPr>
          <p:nvPr/>
        </p:nvCxnSpPr>
        <p:spPr>
          <a:xfrm>
            <a:off x="10841809" y="1498284"/>
            <a:ext cx="2720" cy="282416"/>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51" name="Text Box 118"/>
          <p:cNvSpPr txBox="1"/>
          <p:nvPr/>
        </p:nvSpPr>
        <p:spPr>
          <a:xfrm>
            <a:off x="9653406" y="538799"/>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P3</a:t>
            </a:r>
          </a:p>
        </p:txBody>
      </p:sp>
      <p:sp>
        <p:nvSpPr>
          <p:cNvPr id="52" name="Text Box 3"/>
          <p:cNvSpPr txBox="1"/>
          <p:nvPr/>
        </p:nvSpPr>
        <p:spPr>
          <a:xfrm>
            <a:off x="4921704" y="456883"/>
            <a:ext cx="930910" cy="16383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rPr>
              <a:t>H/8×W/8×512</a:t>
            </a:r>
          </a:p>
        </p:txBody>
      </p:sp>
      <p:sp>
        <p:nvSpPr>
          <p:cNvPr id="53" name="Text Box 4"/>
          <p:cNvSpPr txBox="1"/>
          <p:nvPr/>
        </p:nvSpPr>
        <p:spPr>
          <a:xfrm>
            <a:off x="5916114" y="456883"/>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H/16×W/16×512</a:t>
            </a:r>
          </a:p>
        </p:txBody>
      </p:sp>
      <p:sp>
        <p:nvSpPr>
          <p:cNvPr id="54" name="Text Box 17"/>
          <p:cNvSpPr txBox="1"/>
          <p:nvPr/>
        </p:nvSpPr>
        <p:spPr>
          <a:xfrm>
            <a:off x="7329624" y="456883"/>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H/32×W/32×512</a:t>
            </a:r>
          </a:p>
        </p:txBody>
      </p:sp>
      <p:sp>
        <p:nvSpPr>
          <p:cNvPr id="55" name="Text Box 18"/>
          <p:cNvSpPr txBox="1"/>
          <p:nvPr/>
        </p:nvSpPr>
        <p:spPr>
          <a:xfrm>
            <a:off x="4921704" y="3125788"/>
            <a:ext cx="93091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H/8×W/8×512</a:t>
            </a:r>
          </a:p>
        </p:txBody>
      </p:sp>
      <p:sp>
        <p:nvSpPr>
          <p:cNvPr id="56" name="Text Box 19"/>
          <p:cNvSpPr txBox="1"/>
          <p:nvPr/>
        </p:nvSpPr>
        <p:spPr>
          <a:xfrm>
            <a:off x="5921829" y="3125788"/>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H/16×W/16×512</a:t>
            </a:r>
          </a:p>
        </p:txBody>
      </p:sp>
      <p:sp>
        <p:nvSpPr>
          <p:cNvPr id="57" name="Text Box 20"/>
          <p:cNvSpPr txBox="1"/>
          <p:nvPr/>
        </p:nvSpPr>
        <p:spPr>
          <a:xfrm>
            <a:off x="7349944" y="3125788"/>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H/32×W/32×512</a:t>
            </a:r>
          </a:p>
        </p:txBody>
      </p:sp>
      <p:sp>
        <p:nvSpPr>
          <p:cNvPr id="58" name="Text Box 27"/>
          <p:cNvSpPr txBox="1"/>
          <p:nvPr/>
        </p:nvSpPr>
        <p:spPr>
          <a:xfrm>
            <a:off x="9869624" y="3184208"/>
            <a:ext cx="1452245"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rPr>
              <a:t>: element wise addition</a:t>
            </a:r>
          </a:p>
        </p:txBody>
      </p:sp>
      <p:sp>
        <p:nvSpPr>
          <p:cNvPr id="59" name="Flowchart: Or 58"/>
          <p:cNvSpPr/>
          <p:nvPr/>
        </p:nvSpPr>
        <p:spPr>
          <a:xfrm>
            <a:off x="9805489" y="321849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60" name="Rounded Rectangle 202"/>
          <p:cNvSpPr/>
          <p:nvPr/>
        </p:nvSpPr>
        <p:spPr>
          <a:xfrm rot="16200000">
            <a:off x="4461329"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E2</a:t>
            </a:r>
            <a:endParaRPr lang="en-US" sz="1000" baseline="-25000">
              <a:solidFill>
                <a:schemeClr val="tx1"/>
              </a:solidFill>
              <a:uFillTx/>
              <a:latin typeface="Times New Roman" panose="02020603050405020304" charset="0"/>
              <a:cs typeface="Times New Roman" panose="02020603050405020304" charset="0"/>
            </a:endParaRPr>
          </a:p>
        </p:txBody>
      </p:sp>
      <p:sp>
        <p:nvSpPr>
          <p:cNvPr id="61" name="Rounded Rectangle 203"/>
          <p:cNvSpPr/>
          <p:nvPr/>
        </p:nvSpPr>
        <p:spPr>
          <a:xfrm rot="16200000">
            <a:off x="4796609"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E3</a:t>
            </a:r>
            <a:endParaRPr lang="en-US" sz="1000" baseline="-25000">
              <a:solidFill>
                <a:schemeClr val="tx1"/>
              </a:solidFill>
              <a:uFillTx/>
              <a:latin typeface="Times New Roman" panose="02020603050405020304" charset="0"/>
              <a:cs typeface="Times New Roman" panose="02020603050405020304" charset="0"/>
            </a:endParaRPr>
          </a:p>
        </p:txBody>
      </p:sp>
      <p:sp>
        <p:nvSpPr>
          <p:cNvPr id="62" name="Rounded Rectangle 204"/>
          <p:cNvSpPr/>
          <p:nvPr/>
        </p:nvSpPr>
        <p:spPr>
          <a:xfrm rot="16200000">
            <a:off x="5785304"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E4</a:t>
            </a:r>
            <a:endParaRPr lang="en-US" sz="1000" baseline="-25000">
              <a:solidFill>
                <a:schemeClr val="tx1"/>
              </a:solidFill>
              <a:uFillTx/>
              <a:latin typeface="Times New Roman" panose="02020603050405020304" charset="0"/>
              <a:cs typeface="Times New Roman" panose="02020603050405020304" charset="0"/>
            </a:endParaRPr>
          </a:p>
        </p:txBody>
      </p:sp>
      <p:sp>
        <p:nvSpPr>
          <p:cNvPr id="63" name="Rounded Rectangle 205"/>
          <p:cNvSpPr/>
          <p:nvPr/>
        </p:nvSpPr>
        <p:spPr>
          <a:xfrm rot="16200000">
            <a:off x="7215324" y="97440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E5</a:t>
            </a:r>
            <a:endParaRPr lang="en-US" sz="1000" baseline="-25000">
              <a:solidFill>
                <a:schemeClr val="tx1"/>
              </a:solidFill>
              <a:uFillTx/>
              <a:latin typeface="Times New Roman" panose="02020603050405020304" charset="0"/>
              <a:cs typeface="Times New Roman" panose="02020603050405020304" charset="0"/>
            </a:endParaRPr>
          </a:p>
        </p:txBody>
      </p:sp>
      <p:sp>
        <p:nvSpPr>
          <p:cNvPr id="64" name="Rounded Rectangle 206"/>
          <p:cNvSpPr/>
          <p:nvPr/>
        </p:nvSpPr>
        <p:spPr>
          <a:xfrm rot="16200000">
            <a:off x="4131764"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R1</a:t>
            </a:r>
          </a:p>
        </p:txBody>
      </p:sp>
      <p:sp>
        <p:nvSpPr>
          <p:cNvPr id="65" name="Rounded Rectangle 207"/>
          <p:cNvSpPr/>
          <p:nvPr/>
        </p:nvSpPr>
        <p:spPr>
          <a:xfrm rot="16200000">
            <a:off x="4461329"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R2</a:t>
            </a:r>
          </a:p>
        </p:txBody>
      </p:sp>
      <p:sp>
        <p:nvSpPr>
          <p:cNvPr id="66" name="Rounded Rectangle 208"/>
          <p:cNvSpPr/>
          <p:nvPr/>
        </p:nvSpPr>
        <p:spPr>
          <a:xfrm rot="16200000">
            <a:off x="4796609"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R3</a:t>
            </a:r>
          </a:p>
        </p:txBody>
      </p:sp>
      <p:sp>
        <p:nvSpPr>
          <p:cNvPr id="67" name="Rounded Rectangle 209"/>
          <p:cNvSpPr/>
          <p:nvPr/>
        </p:nvSpPr>
        <p:spPr>
          <a:xfrm rot="16200000">
            <a:off x="5785304"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R4</a:t>
            </a:r>
          </a:p>
        </p:txBody>
      </p:sp>
      <p:sp>
        <p:nvSpPr>
          <p:cNvPr id="68" name="Rounded Rectangle 210"/>
          <p:cNvSpPr/>
          <p:nvPr/>
        </p:nvSpPr>
        <p:spPr>
          <a:xfrm rot="16200000">
            <a:off x="7215324" y="2626678"/>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R5</a:t>
            </a:r>
          </a:p>
        </p:txBody>
      </p:sp>
      <p:sp>
        <p:nvSpPr>
          <p:cNvPr id="69" name="Flowchart: Or 68"/>
          <p:cNvSpPr/>
          <p:nvPr/>
        </p:nvSpPr>
        <p:spPr>
          <a:xfrm>
            <a:off x="7536634" y="178212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70" name="Straight Arrow Connector 69"/>
          <p:cNvCxnSpPr>
            <a:stCxn id="69" idx="6"/>
          </p:cNvCxnSpPr>
          <p:nvPr/>
        </p:nvCxnSpPr>
        <p:spPr>
          <a:xfrm>
            <a:off x="7714434" y="1862773"/>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1" name="Curved Connector 216"/>
          <p:cNvCxnSpPr>
            <a:endCxn id="69" idx="2"/>
          </p:cNvCxnSpPr>
          <p:nvPr/>
        </p:nvCxnSpPr>
        <p:spPr>
          <a:xfrm rot="5400000" flipV="1">
            <a:off x="7054034" y="1379538"/>
            <a:ext cx="767715" cy="197485"/>
          </a:xfrm>
          <a:prstGeom prst="curvedConnector2">
            <a:avLst/>
          </a:prstGeom>
        </p:spPr>
        <p:style>
          <a:lnRef idx="2">
            <a:prstClr val="black"/>
          </a:lnRef>
          <a:fillRef idx="0">
            <a:srgbClr val="FFFFFF"/>
          </a:fillRef>
          <a:effectRef idx="0">
            <a:srgbClr val="FFFFFF"/>
          </a:effectRef>
          <a:fontRef idx="minor">
            <a:schemeClr val="tx1"/>
          </a:fontRef>
        </p:style>
      </p:cxnSp>
      <p:cxnSp>
        <p:nvCxnSpPr>
          <p:cNvPr id="72" name="Curved Connector 217"/>
          <p:cNvCxnSpPr>
            <a:endCxn id="69" idx="2"/>
          </p:cNvCxnSpPr>
          <p:nvPr/>
        </p:nvCxnSpPr>
        <p:spPr>
          <a:xfrm rot="16200000">
            <a:off x="7008949" y="2200593"/>
            <a:ext cx="864870" cy="189865"/>
          </a:xfrm>
          <a:prstGeom prst="curvedConnector2">
            <a:avLst/>
          </a:prstGeom>
        </p:spPr>
        <p:style>
          <a:lnRef idx="2">
            <a:prstClr val="black"/>
          </a:lnRef>
          <a:fillRef idx="0">
            <a:srgbClr val="FFFFFF"/>
          </a:fillRef>
          <a:effectRef idx="0">
            <a:srgbClr val="FFFFFF"/>
          </a:effectRef>
          <a:fontRef idx="minor">
            <a:schemeClr val="tx1"/>
          </a:fontRef>
        </p:style>
      </p:cxnSp>
      <p:sp>
        <p:nvSpPr>
          <p:cNvPr id="73" name="Flowchart: Or 72"/>
          <p:cNvSpPr/>
          <p:nvPr/>
        </p:nvSpPr>
        <p:spPr>
          <a:xfrm>
            <a:off x="8425634" y="101949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74" name="Rounded Rectangle 225"/>
          <p:cNvSpPr/>
          <p:nvPr/>
        </p:nvSpPr>
        <p:spPr>
          <a:xfrm>
            <a:off x="8049079" y="1691323"/>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75" name="Flowchart: Or 74"/>
          <p:cNvSpPr/>
          <p:nvPr/>
        </p:nvSpPr>
        <p:spPr>
          <a:xfrm>
            <a:off x="8425634" y="265207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76" name="Flowchart: Or 75"/>
          <p:cNvSpPr/>
          <p:nvPr/>
        </p:nvSpPr>
        <p:spPr>
          <a:xfrm>
            <a:off x="8900614" y="178212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77" name="Straight Arrow Connector 76"/>
          <p:cNvCxnSpPr>
            <a:stCxn id="76" idx="6"/>
          </p:cNvCxnSpPr>
          <p:nvPr/>
        </p:nvCxnSpPr>
        <p:spPr>
          <a:xfrm>
            <a:off x="9078414" y="1862773"/>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8" name="Curved Connector 238"/>
          <p:cNvCxnSpPr>
            <a:stCxn id="73" idx="6"/>
            <a:endCxn id="76" idx="0"/>
          </p:cNvCxnSpPr>
          <p:nvPr/>
        </p:nvCxnSpPr>
        <p:spPr>
          <a:xfrm>
            <a:off x="8603434" y="1100138"/>
            <a:ext cx="386080" cy="681990"/>
          </a:xfrm>
          <a:prstGeom prst="curvedConnector2">
            <a:avLst/>
          </a:prstGeom>
        </p:spPr>
        <p:style>
          <a:lnRef idx="2">
            <a:prstClr val="black"/>
          </a:lnRef>
          <a:fillRef idx="0">
            <a:srgbClr val="FFFFFF"/>
          </a:fillRef>
          <a:effectRef idx="0">
            <a:srgbClr val="FFFFFF"/>
          </a:effectRef>
          <a:fontRef idx="minor">
            <a:schemeClr val="tx1"/>
          </a:fontRef>
        </p:style>
      </p:cxnSp>
      <p:sp>
        <p:nvSpPr>
          <p:cNvPr id="79" name="Text Box 239"/>
          <p:cNvSpPr txBox="1"/>
          <p:nvPr/>
        </p:nvSpPr>
        <p:spPr>
          <a:xfrm>
            <a:off x="7696019" y="1586548"/>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P4</a:t>
            </a:r>
          </a:p>
        </p:txBody>
      </p:sp>
      <p:cxnSp>
        <p:nvCxnSpPr>
          <p:cNvPr id="80" name="Curved Connector 240"/>
          <p:cNvCxnSpPr>
            <a:stCxn id="75" idx="6"/>
            <a:endCxn id="76" idx="4"/>
          </p:cNvCxnSpPr>
          <p:nvPr/>
        </p:nvCxnSpPr>
        <p:spPr>
          <a:xfrm flipV="1">
            <a:off x="8603434" y="1943418"/>
            <a:ext cx="386080" cy="789305"/>
          </a:xfrm>
          <a:prstGeom prst="curvedConnector2">
            <a:avLst/>
          </a:prstGeom>
        </p:spPr>
        <p:style>
          <a:lnRef idx="2">
            <a:prstClr val="black"/>
          </a:lnRef>
          <a:fillRef idx="0">
            <a:srgbClr val="FFFFFF"/>
          </a:fillRef>
          <a:effectRef idx="0">
            <a:srgbClr val="FFFFFF"/>
          </a:effectRef>
          <a:fontRef idx="minor">
            <a:schemeClr val="tx1"/>
          </a:fontRef>
        </p:style>
      </p:cxnSp>
      <p:cxnSp>
        <p:nvCxnSpPr>
          <p:cNvPr id="81" name="Straight Arrow Connector 80"/>
          <p:cNvCxnSpPr/>
          <p:nvPr/>
        </p:nvCxnSpPr>
        <p:spPr>
          <a:xfrm flipH="1">
            <a:off x="6871154" y="1100138"/>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2" name="Straight Arrow Connector 81"/>
          <p:cNvCxnSpPr/>
          <p:nvPr/>
        </p:nvCxnSpPr>
        <p:spPr>
          <a:xfrm flipV="1">
            <a:off x="7152459" y="1167448"/>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3" name="Straight Arrow Connector 82"/>
          <p:cNvCxnSpPr/>
          <p:nvPr/>
        </p:nvCxnSpPr>
        <p:spPr>
          <a:xfrm flipV="1">
            <a:off x="6875599" y="2016443"/>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4" name="Straight Arrow Connector 83"/>
          <p:cNvCxnSpPr/>
          <p:nvPr/>
        </p:nvCxnSpPr>
        <p:spPr>
          <a:xfrm flipH="1">
            <a:off x="7151824" y="2040573"/>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5" name="Straight Arrow Connector 84"/>
          <p:cNvCxnSpPr/>
          <p:nvPr/>
        </p:nvCxnSpPr>
        <p:spPr>
          <a:xfrm flipV="1">
            <a:off x="8250374" y="2016443"/>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6" name="Straight Arrow Connector 85"/>
          <p:cNvCxnSpPr/>
          <p:nvPr/>
        </p:nvCxnSpPr>
        <p:spPr>
          <a:xfrm flipH="1">
            <a:off x="8515804" y="2040573"/>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7" name="Straight Arrow Connector 86"/>
          <p:cNvCxnSpPr/>
          <p:nvPr/>
        </p:nvCxnSpPr>
        <p:spPr>
          <a:xfrm flipH="1">
            <a:off x="8245929" y="1095693"/>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8" name="Straight Arrow Connector 87"/>
          <p:cNvCxnSpPr/>
          <p:nvPr/>
        </p:nvCxnSpPr>
        <p:spPr>
          <a:xfrm flipV="1">
            <a:off x="8511994" y="1171258"/>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9" name="Straight Arrow Connector 88"/>
          <p:cNvCxnSpPr/>
          <p:nvPr/>
        </p:nvCxnSpPr>
        <p:spPr>
          <a:xfrm flipV="1">
            <a:off x="9653406" y="778829"/>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90" name="Straight Arrow Connector 89"/>
          <p:cNvCxnSpPr/>
          <p:nvPr/>
        </p:nvCxnSpPr>
        <p:spPr>
          <a:xfrm flipV="1">
            <a:off x="9653406" y="1030924"/>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91" name="Straight Arrow Connector 90"/>
          <p:cNvCxnSpPr/>
          <p:nvPr/>
        </p:nvCxnSpPr>
        <p:spPr>
          <a:xfrm flipV="1">
            <a:off x="9650866" y="1308419"/>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92" name="Rounded Rectangle 254"/>
          <p:cNvSpPr/>
          <p:nvPr/>
        </p:nvSpPr>
        <p:spPr>
          <a:xfrm>
            <a:off x="4336732" y="3936048"/>
            <a:ext cx="1840865" cy="2305685"/>
          </a:xfrm>
          <a:prstGeom prst="roundRect">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3" name="Text Box 255"/>
          <p:cNvSpPr txBox="1"/>
          <p:nvPr/>
        </p:nvSpPr>
        <p:spPr>
          <a:xfrm>
            <a:off x="3884431" y="6430497"/>
            <a:ext cx="1727835"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a:latin typeface="Times New Roman" panose="02020603050405020304" charset="0"/>
                <a:cs typeface="Times New Roman" panose="02020603050405020304" charset="0"/>
              </a:rPr>
              <a:t>(a) ATFT Module</a:t>
            </a:r>
          </a:p>
        </p:txBody>
      </p:sp>
      <p:sp>
        <p:nvSpPr>
          <p:cNvPr id="94" name="Rectangles 257"/>
          <p:cNvSpPr/>
          <p:nvPr/>
        </p:nvSpPr>
        <p:spPr>
          <a:xfrm>
            <a:off x="2251392" y="415067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5" name="Rectangles 258"/>
          <p:cNvSpPr/>
          <p:nvPr/>
        </p:nvSpPr>
        <p:spPr>
          <a:xfrm>
            <a:off x="2251392" y="4334193"/>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6" name="Rectangles 259"/>
          <p:cNvSpPr/>
          <p:nvPr/>
        </p:nvSpPr>
        <p:spPr>
          <a:xfrm>
            <a:off x="2251392" y="451770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7" name="Rectangles 260"/>
          <p:cNvSpPr/>
          <p:nvPr/>
        </p:nvSpPr>
        <p:spPr>
          <a:xfrm>
            <a:off x="2251392" y="4701223"/>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8" name="Rectangles 261"/>
          <p:cNvSpPr/>
          <p:nvPr/>
        </p:nvSpPr>
        <p:spPr>
          <a:xfrm>
            <a:off x="2251392" y="488473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9" name="Rectangles 262"/>
          <p:cNvSpPr/>
          <p:nvPr/>
        </p:nvSpPr>
        <p:spPr>
          <a:xfrm>
            <a:off x="2251392" y="506380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0" name="Rectangles 263"/>
          <p:cNvSpPr/>
          <p:nvPr/>
        </p:nvSpPr>
        <p:spPr>
          <a:xfrm>
            <a:off x="2251392" y="5247323"/>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1" name="Rectangles 264"/>
          <p:cNvSpPr/>
          <p:nvPr/>
        </p:nvSpPr>
        <p:spPr>
          <a:xfrm>
            <a:off x="2251392" y="543083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2" name="Rectangles 265"/>
          <p:cNvSpPr/>
          <p:nvPr/>
        </p:nvSpPr>
        <p:spPr>
          <a:xfrm>
            <a:off x="2251392" y="5614353"/>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3" name="Rectangles 266"/>
          <p:cNvSpPr/>
          <p:nvPr/>
        </p:nvSpPr>
        <p:spPr>
          <a:xfrm>
            <a:off x="2251392" y="579786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4" name="Cube 103"/>
          <p:cNvSpPr/>
          <p:nvPr/>
        </p:nvSpPr>
        <p:spPr>
          <a:xfrm>
            <a:off x="1443672" y="4382453"/>
            <a:ext cx="405765" cy="350520"/>
          </a:xfrm>
          <a:prstGeom prst="cube">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5" name="Cube 104"/>
          <p:cNvSpPr/>
          <p:nvPr/>
        </p:nvSpPr>
        <p:spPr>
          <a:xfrm>
            <a:off x="1443672" y="5571173"/>
            <a:ext cx="405765" cy="350520"/>
          </a:xfrm>
          <a:prstGeom prst="cube">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6" name="Flowchart: Or 105"/>
          <p:cNvSpPr/>
          <p:nvPr/>
        </p:nvSpPr>
        <p:spPr>
          <a:xfrm>
            <a:off x="2739072" y="4962208"/>
            <a:ext cx="227965" cy="216535"/>
          </a:xfrm>
          <a:prstGeom prst="flowChartOr">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07" name="Straight Arrow Connector 106"/>
          <p:cNvCxnSpPr>
            <a:endCxn id="106" idx="2"/>
          </p:cNvCxnSpPr>
          <p:nvPr/>
        </p:nvCxnSpPr>
        <p:spPr>
          <a:xfrm>
            <a:off x="2426652" y="5061903"/>
            <a:ext cx="312420" cy="8890"/>
          </a:xfrm>
          <a:prstGeom prst="straightConnector1">
            <a:avLst/>
          </a:prstGeom>
          <a:ln>
            <a:solidFill>
              <a:schemeClr val="tx1"/>
            </a:solidFill>
            <a:tailEnd type="arrow" w="med" len="med"/>
          </a:ln>
        </p:spPr>
        <p:style>
          <a:lnRef idx="2">
            <a:prstClr val="black"/>
          </a:lnRef>
          <a:fillRef idx="0">
            <a:srgbClr val="FFFFFF"/>
          </a:fillRef>
          <a:effectRef idx="0">
            <a:srgbClr val="FFFFFF"/>
          </a:effectRef>
          <a:fontRef idx="minor">
            <a:schemeClr val="tx1"/>
          </a:fontRef>
        </p:style>
      </p:cxnSp>
      <p:cxnSp>
        <p:nvCxnSpPr>
          <p:cNvPr id="108" name="Straight Arrow Connector 107"/>
          <p:cNvCxnSpPr/>
          <p:nvPr/>
        </p:nvCxnSpPr>
        <p:spPr>
          <a:xfrm flipV="1">
            <a:off x="2849562" y="5178743"/>
            <a:ext cx="3810" cy="777240"/>
          </a:xfrm>
          <a:prstGeom prst="straightConnector1">
            <a:avLst/>
          </a:prstGeom>
          <a:ln>
            <a:solidFill>
              <a:schemeClr val="tx1"/>
            </a:solidFill>
            <a:tailEnd type="arrow" w="med" len="med"/>
          </a:ln>
        </p:spPr>
        <p:style>
          <a:lnRef idx="2">
            <a:prstClr val="black"/>
          </a:lnRef>
          <a:fillRef idx="0">
            <a:srgbClr val="FFFFFF"/>
          </a:fillRef>
          <a:effectRef idx="0">
            <a:srgbClr val="FFFFFF"/>
          </a:effectRef>
          <a:fontRef idx="minor">
            <a:schemeClr val="tx1"/>
          </a:fontRef>
        </p:style>
      </p:cxnSp>
      <p:sp>
        <p:nvSpPr>
          <p:cNvPr id="109" name="Rectangles 274"/>
          <p:cNvSpPr/>
          <p:nvPr/>
        </p:nvSpPr>
        <p:spPr>
          <a:xfrm>
            <a:off x="4540567" y="5866448"/>
            <a:ext cx="1391920" cy="21844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Layer Norm</a:t>
            </a:r>
          </a:p>
        </p:txBody>
      </p:sp>
      <p:sp>
        <p:nvSpPr>
          <p:cNvPr id="110" name="Rectangles 275"/>
          <p:cNvSpPr/>
          <p:nvPr/>
        </p:nvSpPr>
        <p:spPr>
          <a:xfrm>
            <a:off x="4540567" y="5351463"/>
            <a:ext cx="1391920" cy="36068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Multi-Head</a:t>
            </a:r>
          </a:p>
          <a:p>
            <a:pPr algn="ctr"/>
            <a:r>
              <a:rPr lang="en-US" sz="1000">
                <a:solidFill>
                  <a:schemeClr val="tx1"/>
                </a:solidFill>
                <a:latin typeface="Times New Roman" panose="02020603050405020304" charset="0"/>
                <a:cs typeface="Times New Roman" panose="02020603050405020304" charset="0"/>
              </a:rPr>
              <a:t>Attention</a:t>
            </a:r>
          </a:p>
        </p:txBody>
      </p:sp>
      <p:sp>
        <p:nvSpPr>
          <p:cNvPr id="111" name="Flowchart: Or 110"/>
          <p:cNvSpPr/>
          <p:nvPr/>
        </p:nvSpPr>
        <p:spPr>
          <a:xfrm>
            <a:off x="5122862" y="4969193"/>
            <a:ext cx="227965" cy="216535"/>
          </a:xfrm>
          <a:prstGeom prst="flowChartOr">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12" name="Rectangles 278"/>
          <p:cNvSpPr/>
          <p:nvPr/>
        </p:nvSpPr>
        <p:spPr>
          <a:xfrm>
            <a:off x="4543107" y="4378008"/>
            <a:ext cx="1391920" cy="23622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MLP</a:t>
            </a:r>
          </a:p>
        </p:txBody>
      </p:sp>
      <p:cxnSp>
        <p:nvCxnSpPr>
          <p:cNvPr id="113" name="Straight Arrow Connector 112"/>
          <p:cNvCxnSpPr>
            <a:stCxn id="109" idx="0"/>
            <a:endCxn id="110" idx="2"/>
          </p:cNvCxnSpPr>
          <p:nvPr/>
        </p:nvCxnSpPr>
        <p:spPr>
          <a:xfrm flipV="1">
            <a:off x="5236527" y="5712143"/>
            <a:ext cx="0" cy="1543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4" name="Straight Arrow Connector 113"/>
          <p:cNvCxnSpPr/>
          <p:nvPr/>
        </p:nvCxnSpPr>
        <p:spPr>
          <a:xfrm flipV="1">
            <a:off x="5012372" y="5712143"/>
            <a:ext cx="0" cy="1397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5" name="Straight Arrow Connector 114"/>
          <p:cNvCxnSpPr/>
          <p:nvPr/>
        </p:nvCxnSpPr>
        <p:spPr>
          <a:xfrm flipV="1">
            <a:off x="5460682" y="5712143"/>
            <a:ext cx="0" cy="1397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6" name="Straight Arrow Connector 115"/>
          <p:cNvCxnSpPr>
            <a:stCxn id="110" idx="0"/>
            <a:endCxn id="111" idx="4"/>
          </p:cNvCxnSpPr>
          <p:nvPr/>
        </p:nvCxnSpPr>
        <p:spPr>
          <a:xfrm flipV="1">
            <a:off x="5236527" y="5185728"/>
            <a:ext cx="635" cy="1657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17" name="Flowchart: Or 116"/>
          <p:cNvSpPr/>
          <p:nvPr/>
        </p:nvSpPr>
        <p:spPr>
          <a:xfrm>
            <a:off x="5126037" y="4036378"/>
            <a:ext cx="227965" cy="216535"/>
          </a:xfrm>
          <a:prstGeom prst="flowChartOr">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18" name="Rectangles 286"/>
          <p:cNvSpPr/>
          <p:nvPr/>
        </p:nvSpPr>
        <p:spPr>
          <a:xfrm>
            <a:off x="6641782" y="416972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19" name="Rectangles 287"/>
          <p:cNvSpPr/>
          <p:nvPr/>
        </p:nvSpPr>
        <p:spPr>
          <a:xfrm>
            <a:off x="6641782" y="4353243"/>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0" name="Rectangles 288"/>
          <p:cNvSpPr/>
          <p:nvPr/>
        </p:nvSpPr>
        <p:spPr>
          <a:xfrm>
            <a:off x="6641782" y="453675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1" name="Rectangles 289"/>
          <p:cNvSpPr/>
          <p:nvPr/>
        </p:nvSpPr>
        <p:spPr>
          <a:xfrm>
            <a:off x="6641782" y="4720273"/>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2" name="Rectangles 290"/>
          <p:cNvSpPr/>
          <p:nvPr/>
        </p:nvSpPr>
        <p:spPr>
          <a:xfrm>
            <a:off x="6641782" y="4903788"/>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3" name="Rectangles 291"/>
          <p:cNvSpPr/>
          <p:nvPr/>
        </p:nvSpPr>
        <p:spPr>
          <a:xfrm>
            <a:off x="6641782" y="508285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4" name="Rectangles 292"/>
          <p:cNvSpPr/>
          <p:nvPr/>
        </p:nvSpPr>
        <p:spPr>
          <a:xfrm>
            <a:off x="6641782" y="5266373"/>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5" name="Rectangles 293"/>
          <p:cNvSpPr/>
          <p:nvPr/>
        </p:nvSpPr>
        <p:spPr>
          <a:xfrm>
            <a:off x="6641782" y="544988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6" name="Rectangles 294"/>
          <p:cNvSpPr/>
          <p:nvPr/>
        </p:nvSpPr>
        <p:spPr>
          <a:xfrm>
            <a:off x="6641782" y="5633403"/>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7" name="Rectangles 295"/>
          <p:cNvSpPr/>
          <p:nvPr/>
        </p:nvSpPr>
        <p:spPr>
          <a:xfrm>
            <a:off x="6641782" y="5816918"/>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28" name="Elbow Connector 298"/>
          <p:cNvCxnSpPr>
            <a:stCxn id="111" idx="6"/>
            <a:endCxn id="117" idx="6"/>
          </p:cNvCxnSpPr>
          <p:nvPr/>
        </p:nvCxnSpPr>
        <p:spPr>
          <a:xfrm flipV="1">
            <a:off x="5350827" y="4144963"/>
            <a:ext cx="3175" cy="932815"/>
          </a:xfrm>
          <a:prstGeom prst="bentConnector3">
            <a:avLst>
              <a:gd name="adj1" fmla="val 21840000"/>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29" name="Elbow Connector 299"/>
          <p:cNvCxnSpPr>
            <a:stCxn id="117" idx="0"/>
          </p:cNvCxnSpPr>
          <p:nvPr/>
        </p:nvCxnSpPr>
        <p:spPr>
          <a:xfrm rot="16200000" flipH="1">
            <a:off x="5427662" y="3848418"/>
            <a:ext cx="1044575" cy="1419860"/>
          </a:xfrm>
          <a:prstGeom prst="bentConnector4">
            <a:avLst>
              <a:gd name="adj1" fmla="val -19665"/>
              <a:gd name="adj2" fmla="val 8240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0" name="Straight Arrow Connector 129"/>
          <p:cNvCxnSpPr>
            <a:stCxn id="112" idx="0"/>
            <a:endCxn id="117" idx="4"/>
          </p:cNvCxnSpPr>
          <p:nvPr/>
        </p:nvCxnSpPr>
        <p:spPr>
          <a:xfrm flipV="1">
            <a:off x="5239067" y="4252913"/>
            <a:ext cx="1270" cy="12509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1" name="Cube 130"/>
          <p:cNvSpPr/>
          <p:nvPr/>
        </p:nvSpPr>
        <p:spPr>
          <a:xfrm>
            <a:off x="7145337" y="4291648"/>
            <a:ext cx="405765" cy="350520"/>
          </a:xfrm>
          <a:prstGeom prst="cube">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32" name="Cube 131"/>
          <p:cNvSpPr/>
          <p:nvPr/>
        </p:nvSpPr>
        <p:spPr>
          <a:xfrm>
            <a:off x="7145337" y="5482908"/>
            <a:ext cx="405765" cy="350520"/>
          </a:xfrm>
          <a:prstGeom prst="cube">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33" name="Curved Connector 304"/>
          <p:cNvCxnSpPr>
            <a:stCxn id="121" idx="3"/>
            <a:endCxn id="131" idx="2"/>
          </p:cNvCxnSpPr>
          <p:nvPr/>
        </p:nvCxnSpPr>
        <p:spPr>
          <a:xfrm flipV="1">
            <a:off x="6820217" y="4510723"/>
            <a:ext cx="325120" cy="301625"/>
          </a:xfrm>
          <a:prstGeom prst="curvedConnector3">
            <a:avLst>
              <a:gd name="adj1" fmla="val 25976"/>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4" name="Curved Connector 305"/>
          <p:cNvCxnSpPr>
            <a:stCxn id="124" idx="3"/>
            <a:endCxn id="132" idx="2"/>
          </p:cNvCxnSpPr>
          <p:nvPr/>
        </p:nvCxnSpPr>
        <p:spPr>
          <a:xfrm>
            <a:off x="6820217" y="5358448"/>
            <a:ext cx="325120" cy="343535"/>
          </a:xfrm>
          <a:prstGeom prst="curvedConnector3">
            <a:avLst>
              <a:gd name="adj1" fmla="val 29492"/>
            </a:avLst>
          </a:prstGeom>
          <a:ln>
            <a:tailEnd type="arrow" w="med" len="med"/>
          </a:ln>
        </p:spPr>
        <p:style>
          <a:lnRef idx="2">
            <a:prstClr val="black"/>
          </a:lnRef>
          <a:fillRef idx="0">
            <a:srgbClr val="FFFFFF"/>
          </a:fillRef>
          <a:effectRef idx="0">
            <a:srgbClr val="FFFFFF"/>
          </a:effectRef>
          <a:fontRef idx="minor">
            <a:schemeClr val="tx1"/>
          </a:fontRef>
        </p:style>
      </p:cxnSp>
      <p:sp>
        <p:nvSpPr>
          <p:cNvPr id="135" name="Text Box 306"/>
          <p:cNvSpPr txBox="1"/>
          <p:nvPr/>
        </p:nvSpPr>
        <p:spPr>
          <a:xfrm>
            <a:off x="2464752" y="5964238"/>
            <a:ext cx="78105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latin typeface="Times New Roman" panose="02020603050405020304" charset="0"/>
                <a:cs typeface="Times New Roman" panose="02020603050405020304" charset="0"/>
                <a:sym typeface="+mn-ea"/>
              </a:rPr>
              <a:t>Positional Embedding</a:t>
            </a:r>
          </a:p>
        </p:txBody>
      </p:sp>
      <p:sp>
        <p:nvSpPr>
          <p:cNvPr id="136" name="Text Box 307"/>
          <p:cNvSpPr txBox="1"/>
          <p:nvPr/>
        </p:nvSpPr>
        <p:spPr>
          <a:xfrm>
            <a:off x="1443672" y="4106863"/>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E</a:t>
            </a:r>
          </a:p>
        </p:txBody>
      </p:sp>
      <p:sp>
        <p:nvSpPr>
          <p:cNvPr id="137" name="Text Box 308"/>
          <p:cNvSpPr txBox="1"/>
          <p:nvPr/>
        </p:nvSpPr>
        <p:spPr>
          <a:xfrm>
            <a:off x="1443672" y="5295583"/>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R</a:t>
            </a:r>
          </a:p>
        </p:txBody>
      </p:sp>
      <p:sp>
        <p:nvSpPr>
          <p:cNvPr id="138" name="Text Box 309"/>
          <p:cNvSpPr txBox="1"/>
          <p:nvPr/>
        </p:nvSpPr>
        <p:spPr>
          <a:xfrm>
            <a:off x="7144702" y="4016058"/>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E</a:t>
            </a:r>
          </a:p>
        </p:txBody>
      </p:sp>
      <p:sp>
        <p:nvSpPr>
          <p:cNvPr id="139" name="Text Box 310"/>
          <p:cNvSpPr txBox="1"/>
          <p:nvPr/>
        </p:nvSpPr>
        <p:spPr>
          <a:xfrm>
            <a:off x="7145337" y="5204778"/>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R</a:t>
            </a:r>
          </a:p>
        </p:txBody>
      </p:sp>
      <p:sp>
        <p:nvSpPr>
          <p:cNvPr id="141" name="Cube 140"/>
          <p:cNvSpPr/>
          <p:nvPr/>
        </p:nvSpPr>
        <p:spPr>
          <a:xfrm>
            <a:off x="9781857" y="5760403"/>
            <a:ext cx="664845" cy="195580"/>
          </a:xfrm>
          <a:prstGeom prst="cube">
            <a:avLst/>
          </a:prstGeom>
          <a:solidFill>
            <a:srgbClr val="BFD8C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42" name="Rounded Rectangle 313"/>
          <p:cNvSpPr/>
          <p:nvPr/>
        </p:nvSpPr>
        <p:spPr>
          <a:xfrm>
            <a:off x="9506267" y="5360353"/>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FC layer 1</a:t>
            </a:r>
          </a:p>
        </p:txBody>
      </p:sp>
      <p:sp>
        <p:nvSpPr>
          <p:cNvPr id="143" name="Text Box 315"/>
          <p:cNvSpPr txBox="1"/>
          <p:nvPr/>
        </p:nvSpPr>
        <p:spPr>
          <a:xfrm>
            <a:off x="9659302" y="5755323"/>
            <a:ext cx="91059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i="1">
                <a:latin typeface="Times New Roman" panose="02020603050405020304" charset="0"/>
                <a:cs typeface="Times New Roman" panose="02020603050405020304" charset="0"/>
              </a:rPr>
              <a:t>AvgPool</a:t>
            </a:r>
          </a:p>
        </p:txBody>
      </p:sp>
      <p:cxnSp>
        <p:nvCxnSpPr>
          <p:cNvPr id="144" name="Straight Arrow Connector 143"/>
          <p:cNvCxnSpPr>
            <a:stCxn id="106" idx="6"/>
          </p:cNvCxnSpPr>
          <p:nvPr/>
        </p:nvCxnSpPr>
        <p:spPr>
          <a:xfrm>
            <a:off x="2967037" y="5070793"/>
            <a:ext cx="228600" cy="31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45" name="Curved Connector 317"/>
          <p:cNvCxnSpPr>
            <a:stCxn id="104" idx="5"/>
            <a:endCxn id="97" idx="1"/>
          </p:cNvCxnSpPr>
          <p:nvPr/>
        </p:nvCxnSpPr>
        <p:spPr>
          <a:xfrm>
            <a:off x="1849437" y="4513898"/>
            <a:ext cx="401955" cy="279400"/>
          </a:xfrm>
          <a:prstGeom prst="curvedConnector3">
            <a:avLst>
              <a:gd name="adj1" fmla="val 50079"/>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46" name="Curved Connector 318"/>
          <p:cNvCxnSpPr>
            <a:stCxn id="105" idx="5"/>
            <a:endCxn id="100" idx="1"/>
          </p:cNvCxnSpPr>
          <p:nvPr/>
        </p:nvCxnSpPr>
        <p:spPr>
          <a:xfrm flipV="1">
            <a:off x="1849437" y="5339398"/>
            <a:ext cx="401955" cy="363220"/>
          </a:xfrm>
          <a:prstGeom prst="curvedConnector3">
            <a:avLst>
              <a:gd name="adj1" fmla="val 50079"/>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47" name="Straight Arrow Connector 146"/>
          <p:cNvCxnSpPr>
            <a:endCxn id="111" idx="2"/>
          </p:cNvCxnSpPr>
          <p:nvPr/>
        </p:nvCxnSpPr>
        <p:spPr>
          <a:xfrm>
            <a:off x="4007167" y="5073968"/>
            <a:ext cx="1115695" cy="381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48" name="Straight Arrow Connector 147"/>
          <p:cNvCxnSpPr>
            <a:stCxn id="111" idx="0"/>
            <a:endCxn id="177" idx="2"/>
          </p:cNvCxnSpPr>
          <p:nvPr/>
        </p:nvCxnSpPr>
        <p:spPr>
          <a:xfrm flipV="1">
            <a:off x="5237162" y="4832668"/>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49" name="Rounded Rectangle 323"/>
          <p:cNvSpPr/>
          <p:nvPr/>
        </p:nvSpPr>
        <p:spPr>
          <a:xfrm>
            <a:off x="9506267" y="5132388"/>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ReLU</a:t>
            </a:r>
          </a:p>
        </p:txBody>
      </p:sp>
      <p:sp>
        <p:nvSpPr>
          <p:cNvPr id="150" name="Rounded Rectangle 324"/>
          <p:cNvSpPr/>
          <p:nvPr/>
        </p:nvSpPr>
        <p:spPr>
          <a:xfrm>
            <a:off x="9506267" y="4904423"/>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FC layer 2</a:t>
            </a:r>
          </a:p>
        </p:txBody>
      </p:sp>
      <p:sp>
        <p:nvSpPr>
          <p:cNvPr id="151" name="Rounded Rectangle 325"/>
          <p:cNvSpPr/>
          <p:nvPr/>
        </p:nvSpPr>
        <p:spPr>
          <a:xfrm>
            <a:off x="9506267" y="4676458"/>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Sigmoid</a:t>
            </a:r>
          </a:p>
        </p:txBody>
      </p:sp>
      <p:sp>
        <p:nvSpPr>
          <p:cNvPr id="152" name="Flowchart: Summing Junction 151"/>
          <p:cNvSpPr/>
          <p:nvPr/>
        </p:nvSpPr>
        <p:spPr>
          <a:xfrm>
            <a:off x="10011727" y="4341813"/>
            <a:ext cx="215900" cy="210185"/>
          </a:xfrm>
          <a:prstGeom prst="flowChartSummingJunction">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3" name="Rectangles 330"/>
          <p:cNvSpPr/>
          <p:nvPr/>
        </p:nvSpPr>
        <p:spPr>
          <a:xfrm>
            <a:off x="924655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4" name="Rectangles 331"/>
          <p:cNvSpPr/>
          <p:nvPr/>
        </p:nvSpPr>
        <p:spPr>
          <a:xfrm>
            <a:off x="942498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5" name="Rectangles 332"/>
          <p:cNvSpPr/>
          <p:nvPr/>
        </p:nvSpPr>
        <p:spPr>
          <a:xfrm>
            <a:off x="960342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6" name="Rectangles 333"/>
          <p:cNvSpPr/>
          <p:nvPr/>
        </p:nvSpPr>
        <p:spPr>
          <a:xfrm>
            <a:off x="978185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7" name="Rectangles 334"/>
          <p:cNvSpPr/>
          <p:nvPr/>
        </p:nvSpPr>
        <p:spPr>
          <a:xfrm>
            <a:off x="996029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8" name="Rectangles 335"/>
          <p:cNvSpPr/>
          <p:nvPr/>
        </p:nvSpPr>
        <p:spPr>
          <a:xfrm>
            <a:off x="1013872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9" name="Rectangles 336"/>
          <p:cNvSpPr/>
          <p:nvPr/>
        </p:nvSpPr>
        <p:spPr>
          <a:xfrm>
            <a:off x="1031716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0" name="Rectangles 337"/>
          <p:cNvSpPr/>
          <p:nvPr/>
        </p:nvSpPr>
        <p:spPr>
          <a:xfrm>
            <a:off x="1049559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1" name="Rectangles 338"/>
          <p:cNvSpPr/>
          <p:nvPr/>
        </p:nvSpPr>
        <p:spPr>
          <a:xfrm>
            <a:off x="10674032"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2" name="Rectangles 339"/>
          <p:cNvSpPr/>
          <p:nvPr/>
        </p:nvSpPr>
        <p:spPr>
          <a:xfrm>
            <a:off x="10852467" y="612298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3" name="Text Box 341"/>
          <p:cNvSpPr txBox="1"/>
          <p:nvPr/>
        </p:nvSpPr>
        <p:spPr>
          <a:xfrm>
            <a:off x="10437812" y="3729038"/>
            <a:ext cx="771525" cy="2451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latin typeface="Times New Roman" panose="02020603050405020304" charset="0"/>
                <a:cs typeface="Times New Roman" panose="02020603050405020304" charset="0"/>
                <a:sym typeface="+mn-ea"/>
              </a:rPr>
              <a:t>Token S.’</a:t>
            </a:r>
            <a:r>
              <a:rPr lang="en-US" sz="1000">
                <a:latin typeface="Times New Roman" panose="02020603050405020304" charset="0"/>
                <a:cs typeface="Times New Roman" panose="02020603050405020304" charset="0"/>
                <a:sym typeface="+mn-ea"/>
              </a:rPr>
              <a:t> </a:t>
            </a:r>
            <a:endParaRPr lang="en-US" sz="1000" baseline="-25000">
              <a:solidFill>
                <a:schemeClr val="tx1"/>
              </a:solidFill>
              <a:uFillTx/>
              <a:latin typeface="Times New Roman" panose="02020603050405020304" charset="0"/>
              <a:cs typeface="Times New Roman" panose="02020603050405020304" charset="0"/>
              <a:sym typeface="+mn-ea"/>
            </a:endParaRPr>
          </a:p>
        </p:txBody>
      </p:sp>
      <p:sp>
        <p:nvSpPr>
          <p:cNvPr id="164" name="Rectangles 343"/>
          <p:cNvSpPr/>
          <p:nvPr/>
        </p:nvSpPr>
        <p:spPr>
          <a:xfrm>
            <a:off x="924655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5" name="Rectangles 344"/>
          <p:cNvSpPr/>
          <p:nvPr/>
        </p:nvSpPr>
        <p:spPr>
          <a:xfrm>
            <a:off x="942498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6" name="Rectangles 345"/>
          <p:cNvSpPr/>
          <p:nvPr/>
        </p:nvSpPr>
        <p:spPr>
          <a:xfrm>
            <a:off x="960342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7" name="Rectangles 346"/>
          <p:cNvSpPr/>
          <p:nvPr/>
        </p:nvSpPr>
        <p:spPr>
          <a:xfrm>
            <a:off x="978185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8" name="Rectangles 347"/>
          <p:cNvSpPr/>
          <p:nvPr/>
        </p:nvSpPr>
        <p:spPr>
          <a:xfrm>
            <a:off x="996029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9" name="Rectangles 348"/>
          <p:cNvSpPr/>
          <p:nvPr/>
        </p:nvSpPr>
        <p:spPr>
          <a:xfrm>
            <a:off x="1013872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0" name="Rectangles 349"/>
          <p:cNvSpPr/>
          <p:nvPr/>
        </p:nvSpPr>
        <p:spPr>
          <a:xfrm>
            <a:off x="1031716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1" name="Rectangles 350"/>
          <p:cNvSpPr/>
          <p:nvPr/>
        </p:nvSpPr>
        <p:spPr>
          <a:xfrm>
            <a:off x="1049559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2" name="Rectangles 351"/>
          <p:cNvSpPr/>
          <p:nvPr/>
        </p:nvSpPr>
        <p:spPr>
          <a:xfrm>
            <a:off x="10674032"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3" name="Rectangles 352"/>
          <p:cNvSpPr/>
          <p:nvPr/>
        </p:nvSpPr>
        <p:spPr>
          <a:xfrm>
            <a:off x="10852467" y="3974148"/>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4" name="Text Box 354"/>
          <p:cNvSpPr txBox="1"/>
          <p:nvPr/>
        </p:nvSpPr>
        <p:spPr>
          <a:xfrm>
            <a:off x="10437812" y="5877878"/>
            <a:ext cx="771525" cy="2451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latin typeface="Times New Roman" panose="02020603050405020304" charset="0"/>
                <a:cs typeface="Times New Roman" panose="02020603050405020304" charset="0"/>
                <a:sym typeface="+mn-ea"/>
              </a:rPr>
              <a:t>Token S.</a:t>
            </a:r>
            <a:r>
              <a:rPr lang="en-US" sz="1000">
                <a:latin typeface="Times New Roman" panose="02020603050405020304" charset="0"/>
                <a:cs typeface="Times New Roman" panose="02020603050405020304" charset="0"/>
                <a:sym typeface="+mn-ea"/>
              </a:rPr>
              <a:t> </a:t>
            </a:r>
            <a:endParaRPr lang="en-US" sz="1000" baseline="-25000">
              <a:solidFill>
                <a:schemeClr val="tx1"/>
              </a:solidFill>
              <a:uFillTx/>
              <a:latin typeface="Times New Roman" panose="02020603050405020304" charset="0"/>
              <a:cs typeface="Times New Roman" panose="02020603050405020304" charset="0"/>
              <a:sym typeface="+mn-ea"/>
            </a:endParaRPr>
          </a:p>
        </p:txBody>
      </p:sp>
      <p:cxnSp>
        <p:nvCxnSpPr>
          <p:cNvPr id="175" name="Elbow Connector 355"/>
          <p:cNvCxnSpPr>
            <a:stCxn id="162" idx="3"/>
            <a:endCxn id="152" idx="6"/>
          </p:cNvCxnSpPr>
          <p:nvPr/>
        </p:nvCxnSpPr>
        <p:spPr>
          <a:xfrm flipH="1" flipV="1">
            <a:off x="10227627" y="4447223"/>
            <a:ext cx="803275" cy="1767840"/>
          </a:xfrm>
          <a:prstGeom prst="bentConnector3">
            <a:avLst>
              <a:gd name="adj1" fmla="val -29644"/>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6" name="Elbow Connector 356"/>
          <p:cNvCxnSpPr>
            <a:endCxn id="109" idx="2"/>
          </p:cNvCxnSpPr>
          <p:nvPr/>
        </p:nvCxnSpPr>
        <p:spPr>
          <a:xfrm>
            <a:off x="4190682" y="5073333"/>
            <a:ext cx="1045845" cy="1011555"/>
          </a:xfrm>
          <a:prstGeom prst="bentConnector4">
            <a:avLst>
              <a:gd name="adj1" fmla="val -121"/>
              <a:gd name="adj2" fmla="val 124042"/>
            </a:avLst>
          </a:prstGeom>
          <a:ln>
            <a:tailEnd type="arrow" w="med" len="med"/>
          </a:ln>
        </p:spPr>
        <p:style>
          <a:lnRef idx="2">
            <a:prstClr val="black"/>
          </a:lnRef>
          <a:fillRef idx="0">
            <a:srgbClr val="FFFFFF"/>
          </a:fillRef>
          <a:effectRef idx="0">
            <a:srgbClr val="FFFFFF"/>
          </a:effectRef>
          <a:fontRef idx="minor">
            <a:schemeClr val="tx1"/>
          </a:fontRef>
        </p:style>
      </p:cxnSp>
      <p:sp>
        <p:nvSpPr>
          <p:cNvPr id="177" name="Rectangles 357"/>
          <p:cNvSpPr/>
          <p:nvPr/>
        </p:nvSpPr>
        <p:spPr>
          <a:xfrm>
            <a:off x="4543107" y="4614228"/>
            <a:ext cx="1391920" cy="21844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Layer Norm</a:t>
            </a:r>
          </a:p>
        </p:txBody>
      </p:sp>
      <p:sp>
        <p:nvSpPr>
          <p:cNvPr id="178" name="Text Box 361"/>
          <p:cNvSpPr txBox="1"/>
          <p:nvPr/>
        </p:nvSpPr>
        <p:spPr>
          <a:xfrm>
            <a:off x="9195752" y="6435413"/>
            <a:ext cx="1889760"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a:latin typeface="Times New Roman" panose="02020603050405020304" charset="0"/>
                <a:cs typeface="Times New Roman" panose="02020603050405020304" charset="0"/>
              </a:rPr>
              <a:t>(b) Channel Gating Block</a:t>
            </a:r>
          </a:p>
        </p:txBody>
      </p:sp>
      <p:cxnSp>
        <p:nvCxnSpPr>
          <p:cNvPr id="180" name="Straight Arrow Connector 179"/>
          <p:cNvCxnSpPr/>
          <p:nvPr/>
        </p:nvCxnSpPr>
        <p:spPr>
          <a:xfrm flipV="1">
            <a:off x="10136822" y="5968683"/>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1" name="Straight Arrow Connector 180"/>
          <p:cNvCxnSpPr/>
          <p:nvPr/>
        </p:nvCxnSpPr>
        <p:spPr>
          <a:xfrm flipV="1">
            <a:off x="10138727" y="5604193"/>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2" name="Straight Arrow Connector 181"/>
          <p:cNvCxnSpPr/>
          <p:nvPr/>
        </p:nvCxnSpPr>
        <p:spPr>
          <a:xfrm flipV="1">
            <a:off x="10134917" y="4539933"/>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3" name="Straight Arrow Connector 182"/>
          <p:cNvCxnSpPr/>
          <p:nvPr/>
        </p:nvCxnSpPr>
        <p:spPr>
          <a:xfrm flipV="1">
            <a:off x="10134282" y="4157663"/>
            <a:ext cx="635" cy="1657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84" name="Rounded Rectangle 368"/>
          <p:cNvSpPr/>
          <p:nvPr/>
        </p:nvSpPr>
        <p:spPr>
          <a:xfrm>
            <a:off x="3195637" y="4856163"/>
            <a:ext cx="811530" cy="439420"/>
          </a:xfrm>
          <a:prstGeom prst="roundRect">
            <a:avLst/>
          </a:prstGeom>
          <a:solidFill>
            <a:srgbClr val="ECF2EE"/>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Channel Gating</a:t>
            </a:r>
          </a:p>
        </p:txBody>
      </p:sp>
      <p:sp>
        <p:nvSpPr>
          <p:cNvPr id="185" name="Text Box 370"/>
          <p:cNvSpPr txBox="1"/>
          <p:nvPr/>
        </p:nvSpPr>
        <p:spPr>
          <a:xfrm>
            <a:off x="9651501" y="787719"/>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P4</a:t>
            </a:r>
          </a:p>
        </p:txBody>
      </p:sp>
      <p:sp>
        <p:nvSpPr>
          <p:cNvPr id="186" name="Text Box 371"/>
          <p:cNvSpPr txBox="1"/>
          <p:nvPr/>
        </p:nvSpPr>
        <p:spPr>
          <a:xfrm>
            <a:off x="9646421" y="1063309"/>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P5</a:t>
            </a:r>
          </a:p>
        </p:txBody>
      </p:sp>
      <p:pic>
        <p:nvPicPr>
          <p:cNvPr id="187" name="Picture 186" descr="lem_vis">
            <a:extLst>
              <a:ext uri="{FF2B5EF4-FFF2-40B4-BE49-F238E27FC236}">
                <a16:creationId xmlns:a16="http://schemas.microsoft.com/office/drawing/2014/main" id="{F5B27562-A0AC-29EF-3403-DE6C91E63FE3}"/>
              </a:ext>
            </a:extLst>
          </p:cNvPr>
          <p:cNvPicPr>
            <a:picLocks noChangeAspect="1"/>
          </p:cNvPicPr>
          <p:nvPr/>
        </p:nvPicPr>
        <p:blipFill>
          <a:blip r:embed="rId3"/>
          <a:stretch>
            <a:fillRect/>
          </a:stretch>
        </p:blipFill>
        <p:spPr>
          <a:xfrm>
            <a:off x="2471694" y="607537"/>
            <a:ext cx="1294130" cy="972820"/>
          </a:xfrm>
          <a:prstGeom prst="rect">
            <a:avLst/>
          </a:prstGeom>
          <a:ln>
            <a:solidFill>
              <a:schemeClr val="tx1"/>
            </a:solidFill>
          </a:ln>
          <a:scene3d>
            <a:camera prst="orthographicFront">
              <a:rot lat="0" lon="2100000" rev="0"/>
            </a:camera>
            <a:lightRig rig="threePt" dir="t"/>
          </a:scene3d>
        </p:spPr>
      </p:pic>
      <p:pic>
        <p:nvPicPr>
          <p:cNvPr id="188" name="Picture 187" descr="lem_vis">
            <a:extLst>
              <a:ext uri="{FF2B5EF4-FFF2-40B4-BE49-F238E27FC236}">
                <a16:creationId xmlns:a16="http://schemas.microsoft.com/office/drawing/2014/main" id="{A41E9D36-E128-A9B0-8457-1DA2321EB87D}"/>
              </a:ext>
            </a:extLst>
          </p:cNvPr>
          <p:cNvPicPr>
            <a:picLocks noChangeAspect="1"/>
          </p:cNvPicPr>
          <p:nvPr/>
        </p:nvPicPr>
        <p:blipFill>
          <a:blip r:embed="rId3"/>
          <a:stretch>
            <a:fillRect/>
          </a:stretch>
        </p:blipFill>
        <p:spPr>
          <a:xfrm>
            <a:off x="2624094" y="759937"/>
            <a:ext cx="1294130" cy="972820"/>
          </a:xfrm>
          <a:prstGeom prst="rect">
            <a:avLst/>
          </a:prstGeom>
          <a:ln>
            <a:solidFill>
              <a:schemeClr val="tx1"/>
            </a:solidFill>
          </a:ln>
          <a:scene3d>
            <a:camera prst="orthographicFront">
              <a:rot lat="0" lon="2100000" rev="0"/>
            </a:camera>
            <a:lightRig rig="threePt" dir="t"/>
          </a:scene3d>
        </p:spPr>
      </p:pic>
      <p:sp>
        <p:nvSpPr>
          <p:cNvPr id="206" name="Text Box 362">
            <a:extLst>
              <a:ext uri="{FF2B5EF4-FFF2-40B4-BE49-F238E27FC236}">
                <a16:creationId xmlns:a16="http://schemas.microsoft.com/office/drawing/2014/main" id="{46A93069-E940-7C52-6EF2-6D2B4664AA89}"/>
              </a:ext>
            </a:extLst>
          </p:cNvPr>
          <p:cNvSpPr txBox="1"/>
          <p:nvPr/>
        </p:nvSpPr>
        <p:spPr>
          <a:xfrm>
            <a:off x="702719" y="1997138"/>
            <a:ext cx="1866945"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a:latin typeface="Times New Roman" panose="02020603050405020304" charset="0"/>
                <a:cs typeface="Times New Roman" panose="02020603050405020304" charset="0"/>
              </a:rPr>
              <a:t>SpinEV Representation</a:t>
            </a:r>
          </a:p>
        </p:txBody>
      </p:sp>
      <p:pic>
        <p:nvPicPr>
          <p:cNvPr id="4" name="Picture 3" descr="Cars on a road with cars and buildings&#10;&#10;AI-generated content may be incorrect.">
            <a:extLst>
              <a:ext uri="{FF2B5EF4-FFF2-40B4-BE49-F238E27FC236}">
                <a16:creationId xmlns:a16="http://schemas.microsoft.com/office/drawing/2014/main" id="{5A7BA113-5AF9-93BE-ED88-E17761F6EE2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86398" y="1796099"/>
            <a:ext cx="1300978" cy="977270"/>
          </a:xfrm>
          <a:prstGeom prst="rect">
            <a:avLst/>
          </a:prstGeom>
          <a:ln>
            <a:solidFill>
              <a:schemeClr val="tx1"/>
            </a:solid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road with trees and buildings at night&#10;&#10;AI-generated content may be incorrect.">
            <a:extLst>
              <a:ext uri="{FF2B5EF4-FFF2-40B4-BE49-F238E27FC236}">
                <a16:creationId xmlns:a16="http://schemas.microsoft.com/office/drawing/2014/main" id="{F91BEAFA-ED62-4E89-0148-A9E5AE58EE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65232" y="392109"/>
            <a:ext cx="2434575" cy="1828807"/>
          </a:xfrm>
          <a:prstGeom prst="rect">
            <a:avLst/>
          </a:prstGeom>
          <a:ln>
            <a:solidFill>
              <a:schemeClr val="tx1"/>
            </a:solidFill>
          </a:ln>
        </p:spPr>
      </p:pic>
      <p:pic>
        <p:nvPicPr>
          <p:cNvPr id="5" name="Picture 4" descr="A street with trees and buildings&#10;&#10;AI-generated content may be incorrect.">
            <a:extLst>
              <a:ext uri="{FF2B5EF4-FFF2-40B4-BE49-F238E27FC236}">
                <a16:creationId xmlns:a16="http://schemas.microsoft.com/office/drawing/2014/main" id="{92233E5A-A790-0934-05D5-F84D0AA5A12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3793" y="392109"/>
            <a:ext cx="2434574" cy="1828806"/>
          </a:xfrm>
          <a:prstGeom prst="rect">
            <a:avLst/>
          </a:prstGeom>
          <a:ln>
            <a:solidFill>
              <a:schemeClr val="tx1"/>
            </a:solidFill>
          </a:ln>
        </p:spPr>
      </p:pic>
      <p:pic>
        <p:nvPicPr>
          <p:cNvPr id="7" name="Picture 6" descr="A road with signs on it&#10;&#10;AI-generated content may be incorrect.">
            <a:extLst>
              <a:ext uri="{FF2B5EF4-FFF2-40B4-BE49-F238E27FC236}">
                <a16:creationId xmlns:a16="http://schemas.microsoft.com/office/drawing/2014/main" id="{DBA4ADF5-FFC4-9995-EB92-553515B927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64273" y="392109"/>
            <a:ext cx="2434575" cy="1828807"/>
          </a:xfrm>
          <a:prstGeom prst="rect">
            <a:avLst/>
          </a:prstGeom>
          <a:ln>
            <a:solidFill>
              <a:schemeClr val="tx1"/>
            </a:solidFill>
          </a:ln>
        </p:spPr>
      </p:pic>
      <p:pic>
        <p:nvPicPr>
          <p:cNvPr id="9" name="Picture 8" descr="A road with text on it&#10;&#10;AI-generated content may be incorrect.">
            <a:extLst>
              <a:ext uri="{FF2B5EF4-FFF2-40B4-BE49-F238E27FC236}">
                <a16:creationId xmlns:a16="http://schemas.microsoft.com/office/drawing/2014/main" id="{6BA744FB-626C-57E3-FC69-BBD0801E36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14753" y="392108"/>
            <a:ext cx="2434575" cy="1828807"/>
          </a:xfrm>
          <a:prstGeom prst="rect">
            <a:avLst/>
          </a:prstGeom>
          <a:ln>
            <a:solidFill>
              <a:schemeClr val="tx1"/>
            </a:solidFill>
          </a:ln>
        </p:spPr>
      </p:pic>
      <p:pic>
        <p:nvPicPr>
          <p:cNvPr id="12" name="Picture 11" descr="A car in a tunnel&#10;&#10;AI-generated content may be incorrect.">
            <a:extLst>
              <a:ext uri="{FF2B5EF4-FFF2-40B4-BE49-F238E27FC236}">
                <a16:creationId xmlns:a16="http://schemas.microsoft.com/office/drawing/2014/main" id="{E5E9AC82-A55E-0E33-2B7E-3A3F00586AE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65232" y="2354258"/>
            <a:ext cx="2434575" cy="1828807"/>
          </a:xfrm>
          <a:prstGeom prst="rect">
            <a:avLst/>
          </a:prstGeom>
          <a:ln>
            <a:solidFill>
              <a:schemeClr val="tx1"/>
            </a:solidFill>
          </a:ln>
        </p:spPr>
      </p:pic>
      <p:pic>
        <p:nvPicPr>
          <p:cNvPr id="14" name="Picture 13" descr="Cars on a road with cars and buildings&#10;&#10;AI-generated content may be incorrect.">
            <a:extLst>
              <a:ext uri="{FF2B5EF4-FFF2-40B4-BE49-F238E27FC236}">
                <a16:creationId xmlns:a16="http://schemas.microsoft.com/office/drawing/2014/main" id="{032B0D0B-5271-377C-F7D6-100D16FE955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65230" y="4311015"/>
            <a:ext cx="2434575" cy="1828807"/>
          </a:xfrm>
          <a:prstGeom prst="rect">
            <a:avLst/>
          </a:prstGeom>
          <a:ln>
            <a:solidFill>
              <a:schemeClr val="tx1"/>
            </a:solidFill>
          </a:ln>
        </p:spPr>
      </p:pic>
      <p:pic>
        <p:nvPicPr>
          <p:cNvPr id="16" name="Picture 15" descr="A tunnel with a road and a road&#10;&#10;AI-generated content may be incorrect.">
            <a:extLst>
              <a:ext uri="{FF2B5EF4-FFF2-40B4-BE49-F238E27FC236}">
                <a16:creationId xmlns:a16="http://schemas.microsoft.com/office/drawing/2014/main" id="{46AE427E-8BBF-57E6-6F09-6416D753C87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113793" y="2342828"/>
            <a:ext cx="2434574" cy="1828806"/>
          </a:xfrm>
          <a:prstGeom prst="rect">
            <a:avLst/>
          </a:prstGeom>
          <a:ln>
            <a:solidFill>
              <a:schemeClr val="tx1"/>
            </a:solidFill>
          </a:ln>
        </p:spPr>
      </p:pic>
      <p:pic>
        <p:nvPicPr>
          <p:cNvPr id="18" name="Picture 17" descr="A car on a street&#10;&#10;AI-generated content may be incorrect.">
            <a:extLst>
              <a:ext uri="{FF2B5EF4-FFF2-40B4-BE49-F238E27FC236}">
                <a16:creationId xmlns:a16="http://schemas.microsoft.com/office/drawing/2014/main" id="{2F8C3ADA-2D25-10E7-B689-CB20E43C2B5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3793" y="4311015"/>
            <a:ext cx="2434574" cy="1828806"/>
          </a:xfrm>
          <a:prstGeom prst="rect">
            <a:avLst/>
          </a:prstGeom>
          <a:ln>
            <a:solidFill>
              <a:schemeClr val="tx1"/>
            </a:solidFill>
          </a:ln>
        </p:spPr>
      </p:pic>
      <p:sp>
        <p:nvSpPr>
          <p:cNvPr id="19" name="Text Box 12">
            <a:extLst>
              <a:ext uri="{FF2B5EF4-FFF2-40B4-BE49-F238E27FC236}">
                <a16:creationId xmlns:a16="http://schemas.microsoft.com/office/drawing/2014/main" id="{006BBAD9-1E27-1870-558D-B0178BAFF9D6}"/>
              </a:ext>
            </a:extLst>
          </p:cNvPr>
          <p:cNvSpPr txBox="1"/>
          <p:nvPr/>
        </p:nvSpPr>
        <p:spPr>
          <a:xfrm>
            <a:off x="1215295" y="6139821"/>
            <a:ext cx="223157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400" b="1">
                <a:latin typeface="Times New Roman" panose="02020603050405020304" charset="0"/>
                <a:cs typeface="Times New Roman" panose="02020603050405020304" charset="0"/>
              </a:rPr>
              <a:t>(a) YOLOv11 (Event)</a:t>
            </a:r>
          </a:p>
        </p:txBody>
      </p:sp>
      <p:pic>
        <p:nvPicPr>
          <p:cNvPr id="21" name="Picture 20" descr="A car driving through a tunnel&#10;&#10;AI-generated content may be incorrect.">
            <a:extLst>
              <a:ext uri="{FF2B5EF4-FFF2-40B4-BE49-F238E27FC236}">
                <a16:creationId xmlns:a16="http://schemas.microsoft.com/office/drawing/2014/main" id="{94AE36E2-B710-3562-6371-46113B9462A6}"/>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4274" y="2342828"/>
            <a:ext cx="2434574" cy="1828806"/>
          </a:xfrm>
          <a:prstGeom prst="rect">
            <a:avLst/>
          </a:prstGeom>
          <a:ln>
            <a:solidFill>
              <a:schemeClr val="tx1"/>
            </a:solidFill>
          </a:ln>
        </p:spPr>
      </p:pic>
      <p:pic>
        <p:nvPicPr>
          <p:cNvPr id="23" name="Picture 22" descr="Cars on a road with cars and buildings&#10;&#10;AI-generated content may be incorrect.">
            <a:extLst>
              <a:ext uri="{FF2B5EF4-FFF2-40B4-BE49-F238E27FC236}">
                <a16:creationId xmlns:a16="http://schemas.microsoft.com/office/drawing/2014/main" id="{FEA21A55-44C1-E2F1-82E5-6594F344E9F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664273" y="4311015"/>
            <a:ext cx="2434575" cy="1828807"/>
          </a:xfrm>
          <a:prstGeom prst="rect">
            <a:avLst/>
          </a:prstGeom>
          <a:ln>
            <a:solidFill>
              <a:schemeClr val="tx1"/>
            </a:solidFill>
          </a:ln>
        </p:spPr>
      </p:pic>
      <p:pic>
        <p:nvPicPr>
          <p:cNvPr id="26" name="Picture 25" descr="A car driving through a tunnel&#10;&#10;AI-generated content may be incorrect.">
            <a:extLst>
              <a:ext uri="{FF2B5EF4-FFF2-40B4-BE49-F238E27FC236}">
                <a16:creationId xmlns:a16="http://schemas.microsoft.com/office/drawing/2014/main" id="{5564C238-87E8-EB0D-EEB7-87EAB6E61C0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14753" y="2342828"/>
            <a:ext cx="2434574" cy="1828806"/>
          </a:xfrm>
          <a:prstGeom prst="rect">
            <a:avLst/>
          </a:prstGeom>
          <a:ln>
            <a:solidFill>
              <a:schemeClr val="tx1"/>
            </a:solidFill>
          </a:ln>
        </p:spPr>
      </p:pic>
      <p:pic>
        <p:nvPicPr>
          <p:cNvPr id="28" name="Picture 27" descr="Cars on a road with cars and buildings&#10;&#10;AI-generated content may be incorrect.">
            <a:extLst>
              <a:ext uri="{FF2B5EF4-FFF2-40B4-BE49-F238E27FC236}">
                <a16:creationId xmlns:a16="http://schemas.microsoft.com/office/drawing/2014/main" id="{92BA1F53-EAB0-6040-BCE1-EC649274889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07567" y="4311015"/>
            <a:ext cx="2448943" cy="1839599"/>
          </a:xfrm>
          <a:prstGeom prst="rect">
            <a:avLst/>
          </a:prstGeom>
          <a:ln>
            <a:solidFill>
              <a:schemeClr val="tx1"/>
            </a:solidFill>
          </a:ln>
        </p:spPr>
      </p:pic>
      <p:sp>
        <p:nvSpPr>
          <p:cNvPr id="2" name="Text Box 12">
            <a:extLst>
              <a:ext uri="{FF2B5EF4-FFF2-40B4-BE49-F238E27FC236}">
                <a16:creationId xmlns:a16="http://schemas.microsoft.com/office/drawing/2014/main" id="{8786C05C-8614-15F5-25F1-272F0A8B41A9}"/>
              </a:ext>
            </a:extLst>
          </p:cNvPr>
          <p:cNvSpPr txBox="1"/>
          <p:nvPr/>
        </p:nvSpPr>
        <p:spPr>
          <a:xfrm>
            <a:off x="3765775" y="6139820"/>
            <a:ext cx="223157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400" b="1">
                <a:latin typeface="Times New Roman" panose="02020603050405020304" charset="0"/>
                <a:cs typeface="Times New Roman" panose="02020603050405020304" charset="0"/>
              </a:rPr>
              <a:t>(b) YOLOv11 (RGB)</a:t>
            </a:r>
          </a:p>
        </p:txBody>
      </p:sp>
      <p:sp>
        <p:nvSpPr>
          <p:cNvPr id="4" name="Text Box 12">
            <a:extLst>
              <a:ext uri="{FF2B5EF4-FFF2-40B4-BE49-F238E27FC236}">
                <a16:creationId xmlns:a16="http://schemas.microsoft.com/office/drawing/2014/main" id="{F5054DD2-4171-4CC7-E592-4C9BEE430874}"/>
              </a:ext>
            </a:extLst>
          </p:cNvPr>
          <p:cNvSpPr txBox="1"/>
          <p:nvPr/>
        </p:nvSpPr>
        <p:spPr>
          <a:xfrm>
            <a:off x="6316255" y="6136106"/>
            <a:ext cx="223157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400" b="1">
                <a:latin typeface="Times New Roman" panose="02020603050405020304" charset="0"/>
                <a:cs typeface="Times New Roman" panose="02020603050405020304" charset="0"/>
              </a:rPr>
              <a:t>(c) Ground Truth</a:t>
            </a:r>
          </a:p>
        </p:txBody>
      </p:sp>
      <p:sp>
        <p:nvSpPr>
          <p:cNvPr id="6" name="Text Box 12">
            <a:extLst>
              <a:ext uri="{FF2B5EF4-FFF2-40B4-BE49-F238E27FC236}">
                <a16:creationId xmlns:a16="http://schemas.microsoft.com/office/drawing/2014/main" id="{0783CDAC-3D15-F4F0-8D75-7598DE383586}"/>
              </a:ext>
            </a:extLst>
          </p:cNvPr>
          <p:cNvSpPr txBox="1"/>
          <p:nvPr/>
        </p:nvSpPr>
        <p:spPr>
          <a:xfrm>
            <a:off x="8866732" y="6136106"/>
            <a:ext cx="2231570" cy="307777"/>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400" b="1">
                <a:latin typeface="Times New Roman" panose="02020603050405020304" charset="0"/>
                <a:cs typeface="Times New Roman" panose="02020603050405020304" charset="0"/>
              </a:rPr>
              <a:t>(d) ATFT (Fusion)</a:t>
            </a:r>
          </a:p>
        </p:txBody>
      </p:sp>
    </p:spTree>
    <p:extLst>
      <p:ext uri="{BB962C8B-B14F-4D97-AF65-F5344CB8AC3E}">
        <p14:creationId xmlns:p14="http://schemas.microsoft.com/office/powerpoint/2010/main" val="27500136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2</a:t>
            </a:r>
          </a:p>
        </p:txBody>
      </p:sp>
      <p:sp>
        <p:nvSpPr>
          <p:cNvPr id="4" name="Text Box 3"/>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Introduction</a:t>
            </a:r>
          </a:p>
        </p:txBody>
      </p:sp>
      <mc:AlternateContent xmlns:mc="http://schemas.openxmlformats.org/markup-compatibility/2006" xmlns:a14="http://schemas.microsoft.com/office/drawing/2010/main">
        <mc:Choice Requires="a14">
          <p:sp>
            <p:nvSpPr>
              <p:cNvPr id="2" name="Text Box 1"/>
              <p:cNvSpPr txBox="1"/>
              <p:nvPr/>
            </p:nvSpPr>
            <p:spPr>
              <a:xfrm>
                <a:off x="412115" y="1049655"/>
                <a:ext cx="11407775" cy="1669496"/>
              </a:xfrm>
              <a:prstGeom prst="rect">
                <a:avLst/>
              </a:prstGeom>
              <a:solidFill>
                <a:schemeClr val="bg1"/>
              </a:solidFill>
              <a:ln w="3175">
                <a:solidFill>
                  <a:schemeClr val="tx1"/>
                </a:solidFill>
                <a:prstDash val="sysDot"/>
              </a:ln>
            </p:spPr>
            <p:txBody>
              <a:bodyPr wrap="square" rtlCol="0">
                <a:sp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 Event cameras, also known as neuromorphic sensors, are innovative bio-inspired devices that capture per-pixel brightness changes asynchronously. Unlike traditional frame-based sensors, which capture images at fixed frame rates, event cameras generate a continuous stream of events.</a:t>
                </a:r>
              </a:p>
              <a:p>
                <a:pPr indent="0" algn="just">
                  <a:lnSpc>
                    <a:spcPct val="150000"/>
                  </a:lnSpc>
                  <a:buFont typeface="Arial" panose="020B0604020202020204" pitchFamily="34" charset="0"/>
                  <a:buNone/>
                </a:pPr>
                <a:endParaRPr lang="en-US" altLang="en-US" sz="1400">
                  <a:latin typeface="Times New Roman" panose="02020603050405020304" pitchFamily="18" charset="0"/>
                  <a:cs typeface="Times New Roman" panose="02020603050405020304" pitchFamily="18" charset="0"/>
                </a:endParaRPr>
              </a:p>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 An event  </a:t>
                </a:r>
                <a14:m>
                  <m:oMath xmlns:m="http://schemas.openxmlformats.org/officeDocument/2006/math">
                    <m:r>
                      <a:rPr lang="en-US" altLang="en-US" sz="1400" b="1" i="1">
                        <a:latin typeface="Cambria Math" panose="02040503050406030204" charset="0"/>
                        <a:cs typeface="Cambria Math" panose="02040503050406030204" charset="0"/>
                      </a:rPr>
                      <m:t>𝒆</m:t>
                    </m:r>
                    <m:r>
                      <a:rPr lang="en-US" altLang="en-US" sz="1400" b="1" i="1">
                        <a:latin typeface="Cambria Math" panose="02040503050406030204" charset="0"/>
                        <a:cs typeface="Cambria Math" panose="02040503050406030204" charset="0"/>
                      </a:rPr>
                      <m:t>=(</m:t>
                    </m:r>
                    <m:r>
                      <a:rPr lang="en-US" altLang="en-US" sz="1400" b="1" i="1">
                        <a:latin typeface="Cambria Math" panose="02040503050406030204" charset="0"/>
                        <a:cs typeface="Cambria Math" panose="02040503050406030204" charset="0"/>
                      </a:rPr>
                      <m:t>𝒙</m:t>
                    </m:r>
                    <m:r>
                      <a:rPr lang="en-US" altLang="en-US" sz="1400" b="1"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𝒚</m:t>
                    </m:r>
                    <m:r>
                      <a:rPr lang="en-US" altLang="en-US" sz="1400" b="1"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𝒕</m:t>
                    </m:r>
                    <m:r>
                      <a:rPr lang="en-US" altLang="en-US" sz="1400" b="1"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𝒑</m:t>
                    </m:r>
                    <m:r>
                      <a:rPr lang="en-US" altLang="en-US" sz="1400" b="1" i="1">
                        <a:latin typeface="Cambria Math" panose="02040503050406030204" charset="0"/>
                        <a:cs typeface="Cambria Math" panose="02040503050406030204" charset="0"/>
                      </a:rPr>
                      <m:t>)</m:t>
                    </m:r>
                    <m:r>
                      <a:rPr lang="en-US" altLang="en-US" sz="1400" i="1">
                        <a:latin typeface="Cambria Math" panose="02040503050406030204" charset="0"/>
                        <a:cs typeface="Cambria Math" panose="02040503050406030204" charset="0"/>
                      </a:rPr>
                      <m:t> </m:t>
                    </m:r>
                  </m:oMath>
                </a14:m>
                <a:r>
                  <a:rPr lang="en-US" altLang="en-US" sz="1400">
                    <a:latin typeface="Times New Roman" panose="02020603050405020304" pitchFamily="18" charset="0"/>
                    <a:cs typeface="Times New Roman" panose="02020603050405020304" pitchFamily="18" charset="0"/>
                  </a:rPr>
                  <a:t>is triggered at a pixel </a:t>
                </a:r>
                <a14:m>
                  <m:oMath xmlns:m="http://schemas.openxmlformats.org/officeDocument/2006/math">
                    <m:r>
                      <a:rPr lang="en-US" altLang="en-US" sz="1400" b="1" i="1">
                        <a:latin typeface="Cambria Math" panose="02040503050406030204" charset="0"/>
                        <a:cs typeface="Cambria Math" panose="02040503050406030204" charset="0"/>
                      </a:rPr>
                      <m:t>(</m:t>
                    </m:r>
                    <m:r>
                      <a:rPr lang="en-US" altLang="en-US" sz="1400" b="1" i="1">
                        <a:latin typeface="Cambria Math" panose="02040503050406030204" charset="0"/>
                        <a:cs typeface="Cambria Math" panose="02040503050406030204" charset="0"/>
                      </a:rPr>
                      <m:t>𝒙</m:t>
                    </m:r>
                    <m:r>
                      <a:rPr lang="en-US" altLang="en-US" sz="1400" b="1" i="1">
                        <a:latin typeface="Cambria Math" panose="02040503050406030204" charset="0"/>
                        <a:cs typeface="Cambria Math" panose="02040503050406030204" charset="0"/>
                      </a:rPr>
                      <m:t>,</m:t>
                    </m:r>
                  </m:oMath>
                </a14:m>
                <a:r>
                  <a:rPr lang="en-US" altLang="en-US" sz="1400" b="1">
                    <a:latin typeface="Times New Roman" panose="02020603050405020304" pitchFamily="18" charset="0"/>
                    <a:cs typeface="Times New Roman" panose="02020603050405020304" pitchFamily="18" charset="0"/>
                  </a:rPr>
                  <a:t> </a:t>
                </a:r>
                <a14:m>
                  <m:oMath xmlns:m="http://schemas.openxmlformats.org/officeDocument/2006/math">
                    <m:r>
                      <a:rPr lang="en-US" altLang="en-US" sz="1400" b="1" i="1">
                        <a:latin typeface="Cambria Math" panose="02040503050406030204" charset="0"/>
                        <a:cs typeface="Cambria Math" panose="02040503050406030204" charset="0"/>
                      </a:rPr>
                      <m:t>𝒚</m:t>
                    </m:r>
                    <m:r>
                      <a:rPr lang="en-US" altLang="en-US" sz="1400" b="1" i="1">
                        <a:latin typeface="Cambria Math" panose="02040503050406030204" charset="0"/>
                        <a:cs typeface="Cambria Math" panose="02040503050406030204" charset="0"/>
                      </a:rPr>
                      <m:t>)</m:t>
                    </m:r>
                  </m:oMath>
                </a14:m>
                <a:r>
                  <a:rPr lang="en-US" altLang="en-US" sz="1400">
                    <a:latin typeface="Times New Roman" panose="02020603050405020304" pitchFamily="18" charset="0"/>
                    <a:cs typeface="Times New Roman" panose="02020603050405020304" pitchFamily="18" charset="0"/>
                  </a:rPr>
                  <a:t>, at a timestamp</a:t>
                </a:r>
                <a14:m>
                  <m:oMath xmlns:m="http://schemas.openxmlformats.org/officeDocument/2006/math">
                    <m:r>
                      <a:rPr lang="en-US" altLang="en-US" sz="1400"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𝒕</m:t>
                    </m:r>
                  </m:oMath>
                </a14:m>
                <a:r>
                  <a:rPr lang="en-US" altLang="en-US" sz="1400">
                    <a:latin typeface="Times New Roman" panose="02020603050405020304" pitchFamily="18" charset="0"/>
                    <a:cs typeface="Times New Roman" panose="02020603050405020304" pitchFamily="18" charset="0"/>
                  </a:rPr>
                  <a:t>. The polarity</a:t>
                </a:r>
                <a14:m>
                  <m:oMath xmlns:m="http://schemas.openxmlformats.org/officeDocument/2006/math">
                    <m:r>
                      <a:rPr lang="en-US" altLang="en-US" sz="1400" i="1">
                        <a:latin typeface="Cambria Math" panose="02040503050406030204" charset="0"/>
                        <a:cs typeface="Cambria Math" panose="02040503050406030204" charset="0"/>
                      </a:rPr>
                      <m:t> </m:t>
                    </m:r>
                    <m:r>
                      <a:rPr lang="en-US" altLang="en-US" sz="1400" b="1" i="1">
                        <a:latin typeface="Cambria Math" panose="02040503050406030204" charset="0"/>
                        <a:cs typeface="Cambria Math" panose="02040503050406030204" charset="0"/>
                      </a:rPr>
                      <m:t>𝒑</m:t>
                    </m:r>
                  </m:oMath>
                </a14:m>
                <a:r>
                  <a:rPr lang="en-US" altLang="en-US" sz="1400">
                    <a:latin typeface="Times New Roman" panose="02020603050405020304" pitchFamily="18" charset="0"/>
                    <a:cs typeface="Times New Roman" panose="02020603050405020304" pitchFamily="18" charset="0"/>
                  </a:rPr>
                  <a:t> is positive </a:t>
                </a:r>
                <a:r>
                  <a:rPr lang="en-US" altLang="en-US" sz="1400" b="1">
                    <a:latin typeface="Times New Roman" panose="02020603050405020304" pitchFamily="18" charset="0"/>
                    <a:cs typeface="Times New Roman" panose="02020603050405020304" pitchFamily="18" charset="0"/>
                  </a:rPr>
                  <a:t>[+1]</a:t>
                </a:r>
                <a:r>
                  <a:rPr lang="en-US" altLang="en-US" sz="1400">
                    <a:latin typeface="Times New Roman" panose="02020603050405020304" pitchFamily="18" charset="0"/>
                    <a:cs typeface="Times New Roman" panose="02020603050405020304" pitchFamily="18" charset="0"/>
                  </a:rPr>
                  <a:t> when there is an increase in brightness and negative </a:t>
                </a:r>
                <a:r>
                  <a:rPr lang="en-US" altLang="en-US" sz="1400" b="1">
                    <a:latin typeface="Times New Roman" panose="02020603050405020304" pitchFamily="18" charset="0"/>
                    <a:cs typeface="Times New Roman" panose="02020603050405020304" pitchFamily="18" charset="0"/>
                  </a:rPr>
                  <a:t>[-1]</a:t>
                </a:r>
                <a:r>
                  <a:rPr lang="en-US" altLang="en-US" sz="1400">
                    <a:latin typeface="Times New Roman" panose="02020603050405020304" pitchFamily="18" charset="0"/>
                    <a:cs typeface="Times New Roman" panose="02020603050405020304" pitchFamily="18" charset="0"/>
                  </a:rPr>
                  <a:t> when there is a decrease in brightness occurs.</a:t>
                </a:r>
              </a:p>
            </p:txBody>
          </p:sp>
        </mc:Choice>
        <mc:Fallback xmlns="">
          <p:sp>
            <p:nvSpPr>
              <p:cNvPr id="2" name="Text Box 1"/>
              <p:cNvSpPr txBox="1">
                <a:spLocks noRot="1" noChangeAspect="1" noMove="1" noResize="1" noEditPoints="1" noAdjustHandles="1" noChangeArrowheads="1" noChangeShapeType="1" noTextEdit="1"/>
              </p:cNvSpPr>
              <p:nvPr/>
            </p:nvSpPr>
            <p:spPr>
              <a:xfrm>
                <a:off x="412115" y="1049655"/>
                <a:ext cx="11407775" cy="1669496"/>
              </a:xfrm>
              <a:prstGeom prst="rect">
                <a:avLst/>
              </a:prstGeom>
              <a:blipFill>
                <a:blip r:embed="rId3"/>
                <a:stretch>
                  <a:fillRect l="-160" r="-107" b="-2545"/>
                </a:stretch>
              </a:blipFill>
              <a:ln w="3175">
                <a:solidFill>
                  <a:schemeClr val="tx1"/>
                </a:solidFill>
                <a:prstDash val="sysDot"/>
              </a:ln>
            </p:spPr>
            <p:txBody>
              <a:bodyPr/>
              <a:lstStyle/>
              <a:p>
                <a:r>
                  <a:rPr lang="en-US">
                    <a:noFill/>
                  </a:rPr>
                  <a:t> </a:t>
                </a:r>
              </a:p>
            </p:txBody>
          </p:sp>
        </mc:Fallback>
      </mc:AlternateContent>
      <p:pic>
        <p:nvPicPr>
          <p:cNvPr id="12" name="Picture 11"/>
          <p:cNvPicPr>
            <a:picLocks noChangeAspect="1"/>
          </p:cNvPicPr>
          <p:nvPr/>
        </p:nvPicPr>
        <p:blipFill>
          <a:blip r:embed="rId4"/>
          <a:stretch>
            <a:fillRect/>
          </a:stretch>
        </p:blipFill>
        <p:spPr>
          <a:xfrm>
            <a:off x="7943850" y="4030980"/>
            <a:ext cx="2195830" cy="1548130"/>
          </a:xfrm>
          <a:prstGeom prst="rect">
            <a:avLst/>
          </a:prstGeom>
          <a:ln w="6350">
            <a:solidFill>
              <a:schemeClr val="tx1"/>
            </a:solidFill>
          </a:ln>
        </p:spPr>
      </p:pic>
      <p:sp>
        <p:nvSpPr>
          <p:cNvPr id="16" name="Text Box 15"/>
          <p:cNvSpPr txBox="1"/>
          <p:nvPr/>
        </p:nvSpPr>
        <p:spPr>
          <a:xfrm>
            <a:off x="7837170" y="5579110"/>
            <a:ext cx="2409190"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sym typeface="+mn-ea"/>
              </a:rPr>
              <a:t>Fig. 2. </a:t>
            </a:r>
            <a:r>
              <a:rPr lang="en-US" sz="1200">
                <a:latin typeface="Times New Roman" panose="02020603050405020304" pitchFamily="18" charset="0"/>
                <a:cs typeface="Times New Roman" panose="02020603050405020304" pitchFamily="18" charset="0"/>
              </a:rPr>
              <a:t>DAVIS 346 event camera</a:t>
            </a:r>
          </a:p>
        </p:txBody>
      </p:sp>
      <p:pic>
        <p:nvPicPr>
          <p:cNvPr id="17" name="圖片 6"/>
          <p:cNvPicPr>
            <a:picLocks noChangeAspect="1"/>
          </p:cNvPicPr>
          <p:nvPr/>
        </p:nvPicPr>
        <p:blipFill>
          <a:blip r:embed="rId5"/>
          <a:stretch>
            <a:fillRect/>
          </a:stretch>
        </p:blipFill>
        <p:spPr>
          <a:xfrm>
            <a:off x="1563370" y="3863975"/>
            <a:ext cx="3633470" cy="1715135"/>
          </a:xfrm>
          <a:prstGeom prst="rect">
            <a:avLst/>
          </a:prstGeom>
          <a:ln w="6350">
            <a:solidFill>
              <a:schemeClr val="tx1"/>
            </a:solidFill>
          </a:ln>
        </p:spPr>
      </p:pic>
      <p:sp>
        <p:nvSpPr>
          <p:cNvPr id="25" name="Text Box 24"/>
          <p:cNvSpPr txBox="1"/>
          <p:nvPr/>
        </p:nvSpPr>
        <p:spPr>
          <a:xfrm>
            <a:off x="1469072" y="5603784"/>
            <a:ext cx="382206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1. Simulation of event camera operating principle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Introduction</a:t>
            </a:r>
          </a:p>
        </p:txBody>
      </p:sp>
      <p:sp>
        <p:nvSpPr>
          <p:cNvPr id="5" name="Text Box 4"/>
          <p:cNvSpPr txBox="1"/>
          <p:nvPr/>
        </p:nvSpPr>
        <p:spPr>
          <a:xfrm>
            <a:off x="412115" y="1049655"/>
            <a:ext cx="11407775" cy="2030095"/>
          </a:xfrm>
          <a:prstGeom prst="rect">
            <a:avLst/>
          </a:prstGeom>
          <a:solidFill>
            <a:schemeClr val="bg1"/>
          </a:solidFill>
          <a:ln w="3175">
            <a:solidFill>
              <a:schemeClr val="tx1"/>
            </a:solidFill>
            <a:prstDash val="sysDot"/>
          </a:ln>
        </p:spPr>
        <p:txBody>
          <a:bodyPr wrap="square" rtlCol="0">
            <a:sp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 Event sensors provide several advantages over conventional cameras, including </a:t>
            </a:r>
            <a:r>
              <a:rPr lang="en-US" altLang="en-US" sz="1400" b="1" i="1">
                <a:latin typeface="Times New Roman" panose="02020603050405020304" pitchFamily="18" charset="0"/>
                <a:cs typeface="Times New Roman" panose="02020603050405020304" pitchFamily="18" charset="0"/>
              </a:rPr>
              <a:t>microsecond-level temporal resolution</a:t>
            </a:r>
            <a:r>
              <a:rPr lang="en-US" altLang="en-US" sz="1400">
                <a:latin typeface="Times New Roman" panose="02020603050405020304" pitchFamily="18" charset="0"/>
                <a:cs typeface="Times New Roman" panose="02020603050405020304" pitchFamily="18" charset="0"/>
              </a:rPr>
              <a:t>, an exceptionally </a:t>
            </a:r>
            <a:r>
              <a:rPr lang="en-US" altLang="en-US" sz="1400" b="1" i="1">
                <a:latin typeface="Times New Roman" panose="02020603050405020304" pitchFamily="18" charset="0"/>
                <a:cs typeface="Times New Roman" panose="02020603050405020304" pitchFamily="18" charset="0"/>
              </a:rPr>
              <a:t>high dynamic range</a:t>
            </a:r>
            <a:r>
              <a:rPr lang="en-US" altLang="en-US" sz="1400">
                <a:latin typeface="Times New Roman" panose="02020603050405020304" pitchFamily="18" charset="0"/>
                <a:cs typeface="Times New Roman" panose="02020603050405020304" pitchFamily="18" charset="0"/>
              </a:rPr>
              <a:t> (140 dB vs. 60 dB), and </a:t>
            </a:r>
            <a:r>
              <a:rPr lang="en-US" altLang="en-US" sz="1400" b="1" i="1">
                <a:latin typeface="Times New Roman" panose="02020603050405020304" pitchFamily="18" charset="0"/>
                <a:cs typeface="Times New Roman" panose="02020603050405020304" pitchFamily="18" charset="0"/>
              </a:rPr>
              <a:t>low power consumption</a:t>
            </a:r>
            <a:r>
              <a:rPr lang="en-US" altLang="en-US" sz="1400">
                <a:latin typeface="Times New Roman" panose="02020603050405020304" pitchFamily="18" charset="0"/>
                <a:cs typeface="Times New Roman" panose="02020603050405020304" pitchFamily="18" charset="0"/>
              </a:rPr>
              <a:t>. Their ability to quickly respond to sudden changes, adapt to diverse weather and lighting conditions, and capture high-speed visual information has made them increasingly valuable in autonomous vehicles.</a:t>
            </a:r>
          </a:p>
          <a:p>
            <a:pPr indent="0" algn="just">
              <a:lnSpc>
                <a:spcPct val="150000"/>
              </a:lnSpc>
              <a:buFont typeface="Arial" panose="020B0604020202020204" pitchFamily="34" charset="0"/>
              <a:buNone/>
            </a:pPr>
            <a:endParaRPr lang="en-US" altLang="en-US" sz="1400">
              <a:latin typeface="Times New Roman" panose="02020603050405020304" pitchFamily="18" charset="0"/>
              <a:cs typeface="Times New Roman" panose="02020603050405020304" pitchFamily="18" charset="0"/>
            </a:endParaRPr>
          </a:p>
          <a:p>
            <a:pPr indent="0" algn="just">
              <a:lnSpc>
                <a:spcPct val="150000"/>
              </a:lnSpc>
              <a:buFont typeface="Arial" panose="020B0604020202020204" pitchFamily="34" charset="0"/>
              <a:buNone/>
            </a:pPr>
            <a:r>
              <a:rPr lang="en-US" altLang="en-US" sz="1400" i="1">
                <a:latin typeface="Times New Roman" panose="02020603050405020304" pitchFamily="18" charset="0"/>
                <a:cs typeface="Times New Roman" panose="02020603050405020304" pitchFamily="18" charset="0"/>
              </a:rPr>
              <a:t>- </a:t>
            </a:r>
            <a:r>
              <a:rPr lang="en-US" altLang="en-US" sz="1400" b="1" i="1">
                <a:latin typeface="Times New Roman" panose="02020603050405020304" pitchFamily="18" charset="0"/>
                <a:cs typeface="Times New Roman" panose="02020603050405020304" pitchFamily="18" charset="0"/>
              </a:rPr>
              <a:t>Fusing event sensors with RGB cameras</a:t>
            </a:r>
            <a:r>
              <a:rPr lang="en-US" altLang="en-US" sz="1400" i="1">
                <a:latin typeface="Times New Roman" panose="02020603050405020304" pitchFamily="18" charset="0"/>
                <a:cs typeface="Times New Roman" panose="02020603050405020304" pitchFamily="18" charset="0"/>
              </a:rPr>
              <a:t> </a:t>
            </a:r>
            <a:r>
              <a:rPr lang="en-US" altLang="en-US" sz="1400">
                <a:latin typeface="Times New Roman" panose="02020603050405020304" pitchFamily="18" charset="0"/>
                <a:cs typeface="Times New Roman" panose="02020603050405020304" pitchFamily="18" charset="0"/>
              </a:rPr>
              <a:t>enables more robust and accurate object detection by combining the high temporal resolution and dynamic range of event sensors with the rich texture and color information from RGB cameras.</a:t>
            </a:r>
          </a:p>
        </p:txBody>
      </p:sp>
      <p:sp>
        <p:nvSpPr>
          <p:cNvPr id="23" name="Text Box 22"/>
          <p:cNvSpPr txBox="1"/>
          <p:nvPr/>
        </p:nvSpPr>
        <p:spPr>
          <a:xfrm>
            <a:off x="3862705" y="5600065"/>
            <a:ext cx="1150620" cy="245110"/>
          </a:xfrm>
          <a:prstGeom prst="rect">
            <a:avLst/>
          </a:prstGeom>
          <a:noFill/>
        </p:spPr>
        <p:txBody>
          <a:bodyPr wrap="square" rtlCol="0">
            <a:spAutoFit/>
          </a:bodyPr>
          <a:lstStyle/>
          <a:p>
            <a:pPr algn="ctr"/>
            <a:r>
              <a:rPr lang="en-US" sz="1000">
                <a:latin typeface="Times New Roman" panose="02020603050405020304" pitchFamily="18" charset="0"/>
                <a:cs typeface="Times New Roman" panose="02020603050405020304" pitchFamily="18" charset="0"/>
              </a:rPr>
              <a:t>Event camera</a:t>
            </a:r>
          </a:p>
        </p:txBody>
      </p:sp>
      <p:sp>
        <p:nvSpPr>
          <p:cNvPr id="24" name="Text Box 23"/>
          <p:cNvSpPr txBox="1"/>
          <p:nvPr/>
        </p:nvSpPr>
        <p:spPr>
          <a:xfrm>
            <a:off x="9779000" y="5600065"/>
            <a:ext cx="1150620" cy="245110"/>
          </a:xfrm>
          <a:prstGeom prst="rect">
            <a:avLst/>
          </a:prstGeom>
          <a:noFill/>
        </p:spPr>
        <p:txBody>
          <a:bodyPr wrap="square" rtlCol="0">
            <a:spAutoFit/>
          </a:bodyPr>
          <a:lstStyle/>
          <a:p>
            <a:pPr algn="ctr"/>
            <a:r>
              <a:rPr lang="en-US" sz="1000">
                <a:latin typeface="Times New Roman" panose="02020603050405020304" pitchFamily="18" charset="0"/>
                <a:cs typeface="Times New Roman" panose="02020603050405020304" pitchFamily="18" charset="0"/>
              </a:rPr>
              <a:t>Event camera</a:t>
            </a:r>
          </a:p>
        </p:txBody>
      </p:sp>
      <p:sp>
        <p:nvSpPr>
          <p:cNvPr id="25" name="Text Box 24"/>
          <p:cNvSpPr txBox="1"/>
          <p:nvPr/>
        </p:nvSpPr>
        <p:spPr>
          <a:xfrm>
            <a:off x="1346835" y="5596890"/>
            <a:ext cx="1150620" cy="245110"/>
          </a:xfrm>
          <a:prstGeom prst="rect">
            <a:avLst/>
          </a:prstGeom>
          <a:noFill/>
        </p:spPr>
        <p:txBody>
          <a:bodyPr wrap="square" rtlCol="0">
            <a:spAutoFit/>
          </a:bodyPr>
          <a:lstStyle/>
          <a:p>
            <a:pPr algn="ctr"/>
            <a:r>
              <a:rPr lang="en-US" sz="1000">
                <a:latin typeface="Times New Roman" panose="02020603050405020304" pitchFamily="18" charset="0"/>
                <a:cs typeface="Times New Roman" panose="02020603050405020304" pitchFamily="18" charset="0"/>
              </a:rPr>
              <a:t>RGB camera</a:t>
            </a:r>
          </a:p>
        </p:txBody>
      </p:sp>
      <p:sp>
        <p:nvSpPr>
          <p:cNvPr id="26" name="Text Box 25"/>
          <p:cNvSpPr txBox="1"/>
          <p:nvPr/>
        </p:nvSpPr>
        <p:spPr>
          <a:xfrm>
            <a:off x="7264400" y="5592445"/>
            <a:ext cx="1150620" cy="245110"/>
          </a:xfrm>
          <a:prstGeom prst="rect">
            <a:avLst/>
          </a:prstGeom>
          <a:noFill/>
        </p:spPr>
        <p:txBody>
          <a:bodyPr wrap="square" rtlCol="0">
            <a:spAutoFit/>
          </a:bodyPr>
          <a:lstStyle/>
          <a:p>
            <a:pPr algn="ctr"/>
            <a:r>
              <a:rPr lang="en-US" sz="1000">
                <a:latin typeface="Times New Roman" panose="02020603050405020304" pitchFamily="18" charset="0"/>
                <a:cs typeface="Times New Roman" panose="02020603050405020304" pitchFamily="18" charset="0"/>
              </a:rPr>
              <a:t>RGB camera</a:t>
            </a:r>
          </a:p>
        </p:txBody>
      </p:sp>
      <p:sp>
        <p:nvSpPr>
          <p:cNvPr id="27" name="Text Box 26"/>
          <p:cNvSpPr txBox="1"/>
          <p:nvPr/>
        </p:nvSpPr>
        <p:spPr>
          <a:xfrm>
            <a:off x="1571307" y="5931898"/>
            <a:ext cx="322008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3. Driving in high-exposure conditions</a:t>
            </a:r>
          </a:p>
        </p:txBody>
      </p:sp>
      <p:sp>
        <p:nvSpPr>
          <p:cNvPr id="28" name="Text Box 27"/>
          <p:cNvSpPr txBox="1"/>
          <p:nvPr/>
        </p:nvSpPr>
        <p:spPr>
          <a:xfrm>
            <a:off x="7481252" y="5931898"/>
            <a:ext cx="322008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4. Driving in poor lighting conditions</a:t>
            </a:r>
          </a:p>
        </p:txBody>
      </p:sp>
      <p:pic>
        <p:nvPicPr>
          <p:cNvPr id="2" name="Content Placeholder 1" descr="rgb_over"/>
          <p:cNvPicPr>
            <a:picLocks noGrp="1" noChangeAspect="1"/>
          </p:cNvPicPr>
          <p:nvPr>
            <p:ph sz="quarter" idx="10"/>
          </p:nvPr>
        </p:nvPicPr>
        <p:blipFill>
          <a:blip r:embed="rId3"/>
          <a:stretch>
            <a:fillRect/>
          </a:stretch>
        </p:blipFill>
        <p:spPr>
          <a:xfrm>
            <a:off x="668020" y="3706495"/>
            <a:ext cx="2513330" cy="1889760"/>
          </a:xfrm>
          <a:prstGeom prst="rect">
            <a:avLst/>
          </a:prstGeom>
          <a:ln>
            <a:solidFill>
              <a:schemeClr val="tx1"/>
            </a:solidFill>
          </a:ln>
        </p:spPr>
      </p:pic>
      <p:sp>
        <p:nvSpPr>
          <p:cNvPr id="6" name="Oval 5"/>
          <p:cNvSpPr/>
          <p:nvPr/>
        </p:nvSpPr>
        <p:spPr>
          <a:xfrm>
            <a:off x="1387475" y="4490720"/>
            <a:ext cx="294005" cy="290195"/>
          </a:xfrm>
          <a:prstGeom prst="ellipse">
            <a:avLst/>
          </a:prstGeom>
          <a:noFill/>
          <a:ln>
            <a:solidFill>
              <a:srgbClr val="C00000"/>
            </a:solidFill>
            <a:prstDash val="sysDash"/>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7" name="Picture 6" descr="event_over"/>
          <p:cNvPicPr>
            <a:picLocks noChangeAspect="1"/>
          </p:cNvPicPr>
          <p:nvPr/>
        </p:nvPicPr>
        <p:blipFill>
          <a:blip r:embed="rId4"/>
          <a:stretch>
            <a:fillRect/>
          </a:stretch>
        </p:blipFill>
        <p:spPr>
          <a:xfrm>
            <a:off x="3181350" y="3706495"/>
            <a:ext cx="2513965" cy="1890395"/>
          </a:xfrm>
          <a:prstGeom prst="rect">
            <a:avLst/>
          </a:prstGeom>
          <a:ln>
            <a:solidFill>
              <a:schemeClr val="tx1"/>
            </a:solidFill>
          </a:ln>
        </p:spPr>
      </p:pic>
      <p:sp>
        <p:nvSpPr>
          <p:cNvPr id="8" name="Oval 7"/>
          <p:cNvSpPr/>
          <p:nvPr/>
        </p:nvSpPr>
        <p:spPr>
          <a:xfrm>
            <a:off x="3907155" y="4490720"/>
            <a:ext cx="294005" cy="290195"/>
          </a:xfrm>
          <a:prstGeom prst="ellipse">
            <a:avLst/>
          </a:prstGeom>
          <a:noFill/>
          <a:ln>
            <a:solidFill>
              <a:srgbClr val="C00000"/>
            </a:solidFill>
            <a:prstDash val="sysDash"/>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1" name="Picture 10" descr="rgb_under"/>
          <p:cNvPicPr>
            <a:picLocks noChangeAspect="1"/>
          </p:cNvPicPr>
          <p:nvPr/>
        </p:nvPicPr>
        <p:blipFill>
          <a:blip r:embed="rId5"/>
          <a:stretch>
            <a:fillRect/>
          </a:stretch>
        </p:blipFill>
        <p:spPr>
          <a:xfrm>
            <a:off x="6588125" y="3706495"/>
            <a:ext cx="2503170" cy="1882140"/>
          </a:xfrm>
          <a:prstGeom prst="rect">
            <a:avLst/>
          </a:prstGeom>
          <a:ln>
            <a:solidFill>
              <a:schemeClr val="tx1"/>
            </a:solidFill>
          </a:ln>
        </p:spPr>
      </p:pic>
      <p:sp>
        <p:nvSpPr>
          <p:cNvPr id="12" name="Oval 11"/>
          <p:cNvSpPr/>
          <p:nvPr/>
        </p:nvSpPr>
        <p:spPr>
          <a:xfrm>
            <a:off x="8261350" y="4445000"/>
            <a:ext cx="255905" cy="335915"/>
          </a:xfrm>
          <a:prstGeom prst="ellipse">
            <a:avLst/>
          </a:prstGeom>
          <a:noFill/>
          <a:ln>
            <a:solidFill>
              <a:srgbClr val="C00000"/>
            </a:solidFill>
            <a:prstDash val="sysDash"/>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16" name="Content Placeholder 15" descr="event_under"/>
          <p:cNvPicPr>
            <a:picLocks noGrp="1" noChangeAspect="1"/>
          </p:cNvPicPr>
          <p:nvPr>
            <p:ph sz="half" idx="2"/>
          </p:nvPr>
        </p:nvPicPr>
        <p:blipFill>
          <a:blip r:embed="rId6"/>
          <a:stretch>
            <a:fillRect/>
          </a:stretch>
        </p:blipFill>
        <p:spPr>
          <a:xfrm>
            <a:off x="9091295" y="3706495"/>
            <a:ext cx="2525395" cy="1898015"/>
          </a:xfrm>
          <a:prstGeom prst="rect">
            <a:avLst/>
          </a:prstGeom>
          <a:ln>
            <a:solidFill>
              <a:schemeClr val="tx1"/>
            </a:solidFill>
          </a:ln>
        </p:spPr>
      </p:pic>
      <p:sp>
        <p:nvSpPr>
          <p:cNvPr id="17" name="Oval 16"/>
          <p:cNvSpPr/>
          <p:nvPr/>
        </p:nvSpPr>
        <p:spPr>
          <a:xfrm>
            <a:off x="10786745" y="4445000"/>
            <a:ext cx="255905" cy="335915"/>
          </a:xfrm>
          <a:prstGeom prst="ellipse">
            <a:avLst/>
          </a:prstGeom>
          <a:noFill/>
          <a:ln>
            <a:solidFill>
              <a:srgbClr val="C00000"/>
            </a:solidFill>
            <a:prstDash val="sysDash"/>
          </a:ln>
          <a:extLst>
            <a:ext uri="{909E8E84-426E-40DD-AFC4-6F175D3DCCD1}">
              <a14:hiddenFill xmlns:a14="http://schemas.microsoft.com/office/drawing/2010/main">
                <a:solidFill>
                  <a:srgbClr val="C00000"/>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sp>
        <p:nvSpPr>
          <p:cNvPr id="19" name="Text Box 18"/>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Content Placeholder 13"/>
          <p:cNvGraphicFramePr>
            <a:graphicFrameLocks noGrp="1"/>
          </p:cNvGraphicFramePr>
          <p:nvPr>
            <p:ph sz="quarter" idx="10"/>
            <p:custDataLst>
              <p:tags r:id="rId1"/>
            </p:custDataLst>
            <p:extLst>
              <p:ext uri="{D42A27DB-BD31-4B8C-83A1-F6EECF244321}">
                <p14:modId xmlns:p14="http://schemas.microsoft.com/office/powerpoint/2010/main" val="1545159026"/>
              </p:ext>
            </p:extLst>
          </p:nvPr>
        </p:nvGraphicFramePr>
        <p:xfrm>
          <a:off x="507047" y="1351370"/>
          <a:ext cx="11177905" cy="4440240"/>
        </p:xfrm>
        <a:graphic>
          <a:graphicData uri="http://schemas.openxmlformats.org/drawingml/2006/table">
            <a:tbl>
              <a:tblPr firstRow="1" bandRow="1">
                <a:tableStyleId>{B301B821-A1FF-4177-AEE7-76D212191A09}</a:tableStyleId>
              </a:tblPr>
              <a:tblGrid>
                <a:gridCol w="1399540">
                  <a:extLst>
                    <a:ext uri="{9D8B030D-6E8A-4147-A177-3AD203B41FA5}">
                      <a16:colId xmlns:a16="http://schemas.microsoft.com/office/drawing/2014/main" val="20000"/>
                    </a:ext>
                  </a:extLst>
                </a:gridCol>
                <a:gridCol w="1226820">
                  <a:extLst>
                    <a:ext uri="{9D8B030D-6E8A-4147-A177-3AD203B41FA5}">
                      <a16:colId xmlns:a16="http://schemas.microsoft.com/office/drawing/2014/main" val="20001"/>
                    </a:ext>
                  </a:extLst>
                </a:gridCol>
                <a:gridCol w="1213485">
                  <a:extLst>
                    <a:ext uri="{9D8B030D-6E8A-4147-A177-3AD203B41FA5}">
                      <a16:colId xmlns:a16="http://schemas.microsoft.com/office/drawing/2014/main" val="20002"/>
                    </a:ext>
                  </a:extLst>
                </a:gridCol>
                <a:gridCol w="1437005">
                  <a:extLst>
                    <a:ext uri="{9D8B030D-6E8A-4147-A177-3AD203B41FA5}">
                      <a16:colId xmlns:a16="http://schemas.microsoft.com/office/drawing/2014/main" val="20003"/>
                    </a:ext>
                  </a:extLst>
                </a:gridCol>
                <a:gridCol w="5901055">
                  <a:extLst>
                    <a:ext uri="{9D8B030D-6E8A-4147-A177-3AD203B41FA5}">
                      <a16:colId xmlns:a16="http://schemas.microsoft.com/office/drawing/2014/main" val="20004"/>
                    </a:ext>
                  </a:extLst>
                </a:gridCol>
              </a:tblGrid>
              <a:tr h="464820">
                <a:tc>
                  <a:txBody>
                    <a:bodyPr/>
                    <a:lstStyle/>
                    <a:p>
                      <a:pPr algn="ctr">
                        <a:buNone/>
                      </a:pPr>
                      <a:r>
                        <a:rPr lang="en-US" sz="1400">
                          <a:sym typeface="+mn-ea"/>
                        </a:rPr>
                        <a:t>Model</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Pub. &amp; Year</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sym typeface="+mn-ea"/>
                        </a:rPr>
                        <a:t>Backbone</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Dataset</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400"/>
                        <a:t>Highlights</a:t>
                      </a:r>
                      <a:endParaRPr lang="en-US" sz="14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598805">
                <a:tc>
                  <a:txBody>
                    <a:bodyPr/>
                    <a:lstStyle/>
                    <a:p>
                      <a:pPr algn="ctr">
                        <a:buNone/>
                      </a:pPr>
                      <a:r>
                        <a:rPr lang="en-US" sz="1200"/>
                        <a:t>FPN Fusion </a:t>
                      </a:r>
                      <a:r>
                        <a:rPr lang="en-US" sz="1200">
                          <a:solidFill>
                            <a:schemeClr val="accent1">
                              <a:lumMod val="75000"/>
                            </a:schemeClr>
                          </a:solidFill>
                        </a:rPr>
                        <a:t>[</a:t>
                      </a:r>
                      <a:r>
                        <a:rPr lang="en-US" sz="1200">
                          <a:solidFill>
                            <a:schemeClr val="tx2">
                              <a:lumMod val="50000"/>
                              <a:lumOff val="50000"/>
                            </a:schemeClr>
                          </a:solidFill>
                        </a:rPr>
                        <a:t>1</a:t>
                      </a:r>
                      <a:r>
                        <a:rPr lang="en-US" sz="1200">
                          <a:solidFill>
                            <a:schemeClr val="accent1">
                              <a:lumMod val="75000"/>
                            </a:schemeClr>
                          </a:solidFill>
                        </a:rPr>
                        <a:t>]</a:t>
                      </a:r>
                      <a:endParaRPr lang="en-US" sz="1200">
                        <a:solidFill>
                          <a:schemeClr val="accent1">
                            <a:lumMod val="7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ICRA’ 2022</a:t>
                      </a:r>
                      <a:endParaRPr lang="en-US" sz="1200">
                        <a:solidFill>
                          <a:schemeClr val="accent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rPr>
                        <a:t>CNN</a:t>
                      </a:r>
                      <a:endParaRPr lang="en-US" sz="1200">
                        <a:solidFill>
                          <a:schemeClr val="tx1"/>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t>DSEC-Det</a:t>
                      </a:r>
                      <a:endParaRPr lang="en-US"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t>A sensor fusion approach for robust object detection using RetinaNet’s feature pyramidal network, improving performance under image corruption.</a:t>
                      </a:r>
                      <a:endParaRPr lang="en-US" altLang="en-US" sz="1200" i="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598805">
                <a:tc>
                  <a:txBody>
                    <a:bodyPr/>
                    <a:lstStyle/>
                    <a:p>
                      <a:pPr algn="ctr">
                        <a:buNone/>
                      </a:pPr>
                      <a:r>
                        <a:rPr lang="en-US" sz="1200">
                          <a:sym typeface="+mn-ea"/>
                        </a:rPr>
                        <a:t>RENet </a:t>
                      </a:r>
                      <a:r>
                        <a:rPr lang="en-US" sz="1200">
                          <a:solidFill>
                            <a:schemeClr val="accent1">
                              <a:lumMod val="75000"/>
                            </a:schemeClr>
                          </a:solidFill>
                          <a:sym typeface="+mn-ea"/>
                        </a:rPr>
                        <a:t>[</a:t>
                      </a:r>
                      <a:r>
                        <a:rPr lang="en-US" sz="1200">
                          <a:solidFill>
                            <a:schemeClr val="tx2">
                              <a:lumMod val="50000"/>
                              <a:lumOff val="50000"/>
                            </a:schemeClr>
                          </a:solidFill>
                          <a:sym typeface="+mn-ea"/>
                        </a:rPr>
                        <a:t>2</a:t>
                      </a:r>
                      <a:r>
                        <a:rPr lang="en-US" sz="1200">
                          <a:solidFill>
                            <a:schemeClr val="accent1">
                              <a:lumMod val="75000"/>
                            </a:schemeClr>
                          </a:solidFill>
                          <a:sym typeface="+mn-ea"/>
                        </a:rPr>
                        <a:t>]</a:t>
                      </a:r>
                      <a:endParaRPr lang="en-US" sz="1200">
                        <a:solidFill>
                          <a:schemeClr val="accent1">
                            <a:lumMod val="75000"/>
                          </a:schemeClr>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ICRA’ 2023</a:t>
                      </a:r>
                      <a:endParaRPr lang="en-US" sz="1200">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CNN </a:t>
                      </a:r>
                      <a:endParaRPr lang="en-US" sz="1200">
                        <a:solidFill>
                          <a:schemeClr val="accent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t>DSEC-MOD</a:t>
                      </a:r>
                      <a:endParaRPr lang="en-US"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t> A fusion network for moving object detection feature multi-scale event aggregation and coarse-to-fine feature fusion with attention-based cross-calibration.</a:t>
                      </a:r>
                      <a:endParaRPr lang="en-US" altLang="en-US" sz="1200" i="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598805">
                <a:tc>
                  <a:txBody>
                    <a:bodyPr/>
                    <a:lstStyle/>
                    <a:p>
                      <a:pPr algn="ctr">
                        <a:buNone/>
                      </a:pPr>
                      <a:r>
                        <a:rPr lang="en-US" sz="1200">
                          <a:sym typeface="+mn-ea"/>
                        </a:rPr>
                        <a:t>EOLO </a:t>
                      </a:r>
                      <a:r>
                        <a:rPr lang="en-US" sz="1200">
                          <a:solidFill>
                            <a:schemeClr val="accent1">
                              <a:lumMod val="75000"/>
                            </a:schemeClr>
                          </a:solidFill>
                          <a:sym typeface="+mn-ea"/>
                        </a:rPr>
                        <a:t>[</a:t>
                      </a:r>
                      <a:r>
                        <a:rPr lang="en-US" sz="1200">
                          <a:solidFill>
                            <a:schemeClr val="tx2">
                              <a:lumMod val="50000"/>
                              <a:lumOff val="50000"/>
                            </a:schemeClr>
                          </a:solidFill>
                          <a:sym typeface="+mn-ea"/>
                        </a:rPr>
                        <a:t>3</a:t>
                      </a:r>
                      <a:r>
                        <a:rPr lang="en-US" sz="1200">
                          <a:solidFill>
                            <a:schemeClr val="accent1">
                              <a:lumMod val="75000"/>
                            </a:schemeClr>
                          </a:solidFill>
                          <a:sym typeface="+mn-ea"/>
                        </a:rPr>
                        <a:t>]</a:t>
                      </a:r>
                      <a:endParaRPr lang="en-US" sz="1200">
                        <a:solidFill>
                          <a:schemeClr val="accent1">
                            <a:lumMod val="75000"/>
                          </a:schemeClr>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ICRA’ 2024</a:t>
                      </a:r>
                      <a:endParaRPr lang="en-US" altLang="en-US" sz="1200">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CNN + SNN</a:t>
                      </a:r>
                      <a:endParaRPr lang="en-US" sz="1200">
                        <a:solidFill>
                          <a:schemeClr val="accent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altLang="en-US" sz="1200"/>
                        <a:t>PASCAL VOC</a:t>
                      </a:r>
                    </a:p>
                    <a:p>
                      <a:pPr algn="ctr">
                        <a:buNone/>
                      </a:pPr>
                      <a:endParaRPr lang="en-US" altLang="en-US" sz="1200"/>
                    </a:p>
                    <a:p>
                      <a:pPr algn="ctr">
                        <a:buNone/>
                      </a:pPr>
                      <a:r>
                        <a:rPr lang="en-US" altLang="en-US" sz="1200"/>
                        <a:t>MS COCO</a:t>
                      </a:r>
                      <a:endParaRPr lang="en-US" altLang="en-US"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sym typeface="+mn-ea"/>
                        </a:rPr>
                        <a:t>A fusion network for all-day object detection using RGB and event data, featuring a spiking neural network, temporal attention for event refinement, and a symmetric RGB-Event fusion module for balanced cross-modal alignment.</a:t>
                      </a:r>
                      <a:endParaRPr lang="en-US" altLang="en-US" sz="1200" i="1">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98805">
                <a:tc>
                  <a:txBody>
                    <a:bodyPr/>
                    <a:lstStyle/>
                    <a:p>
                      <a:pPr algn="ctr">
                        <a:buNone/>
                      </a:pPr>
                      <a:r>
                        <a:rPr lang="en-US" sz="1200">
                          <a:sym typeface="+mn-ea"/>
                        </a:rPr>
                        <a:t>CAFR </a:t>
                      </a:r>
                      <a:r>
                        <a:rPr lang="en-US" sz="1200">
                          <a:solidFill>
                            <a:schemeClr val="accent1">
                              <a:lumMod val="75000"/>
                            </a:schemeClr>
                          </a:solidFill>
                          <a:sym typeface="+mn-ea"/>
                        </a:rPr>
                        <a:t>[4]</a:t>
                      </a:r>
                      <a:endParaRPr lang="en-US" sz="1200">
                        <a:solidFill>
                          <a:schemeClr val="accent1">
                            <a:lumMod val="75000"/>
                          </a:schemeClr>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ECCV’ 2024</a:t>
                      </a:r>
                      <a:endParaRPr lang="en-US" sz="1200">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CNN</a:t>
                      </a:r>
                      <a:endParaRPr lang="en-US" sz="1200">
                        <a:solidFill>
                          <a:schemeClr val="accent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t>DSEC-Det</a:t>
                      </a:r>
                    </a:p>
                    <a:p>
                      <a:pPr algn="ctr">
                        <a:buNone/>
                      </a:pPr>
                      <a:endParaRPr lang="en-US" sz="1200"/>
                    </a:p>
                    <a:p>
                      <a:pPr algn="ctr">
                        <a:buNone/>
                      </a:pPr>
                      <a:r>
                        <a:rPr lang="en-US" altLang="en-US" sz="1200"/>
                        <a:t>PKU-DDD17-Car</a:t>
                      </a:r>
                      <a:endParaRPr lang="en-US" altLang="en-US"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t>A hierarchical fusion network using the CAFR module, which enhances event features through attention and feature statistics in a coarse-to-fine manner.</a:t>
                      </a:r>
                      <a:endParaRPr lang="en-US" altLang="en-US" sz="1200" i="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598805">
                <a:tc>
                  <a:txBody>
                    <a:bodyPr/>
                    <a:lstStyle/>
                    <a:p>
                      <a:pPr algn="ctr">
                        <a:buNone/>
                      </a:pPr>
                      <a:r>
                        <a:rPr lang="en-US" sz="1200">
                          <a:solidFill>
                            <a:schemeClr val="tx1"/>
                          </a:solidFill>
                        </a:rPr>
                        <a:t>Fradi </a:t>
                      </a:r>
                      <a:r>
                        <a:rPr lang="en-US" altLang="en-US" sz="1200">
                          <a:solidFill>
                            <a:schemeClr val="tx1"/>
                          </a:solidFill>
                        </a:rPr>
                        <a:t>et al.</a:t>
                      </a:r>
                      <a:r>
                        <a:rPr lang="en-US" altLang="en-US" sz="1200">
                          <a:solidFill>
                            <a:schemeClr val="accent1"/>
                          </a:solidFill>
                        </a:rPr>
                        <a:t> </a:t>
                      </a:r>
                      <a:r>
                        <a:rPr lang="en-US" altLang="en-US" sz="1200">
                          <a:solidFill>
                            <a:schemeClr val="accent1">
                              <a:lumMod val="75000"/>
                            </a:schemeClr>
                          </a:solidFill>
                        </a:rPr>
                        <a:t>[</a:t>
                      </a:r>
                      <a:r>
                        <a:rPr lang="en-US" altLang="en-US" sz="1200">
                          <a:solidFill>
                            <a:schemeClr val="tx2">
                              <a:lumMod val="50000"/>
                              <a:lumOff val="50000"/>
                            </a:schemeClr>
                          </a:solidFill>
                        </a:rPr>
                        <a:t>5</a:t>
                      </a:r>
                      <a:r>
                        <a:rPr lang="en-US" altLang="en-US" sz="1200">
                          <a:solidFill>
                            <a:schemeClr val="accent1">
                              <a:lumMod val="75000"/>
                            </a:schemeClr>
                          </a:solidFill>
                        </a:rPr>
                        <a:t>]</a:t>
                      </a:r>
                      <a:endParaRPr lang="en-US" altLang="en-US" sz="1200">
                        <a:solidFill>
                          <a:schemeClr val="accent1">
                            <a:lumMod val="75000"/>
                          </a:schemeClr>
                        </a:solidFill>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IRC’ 2024</a:t>
                      </a:r>
                      <a:endParaRPr lang="en-US" sz="1200">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olidFill>
                            <a:schemeClr val="tx1"/>
                          </a:solidFill>
                          <a:sym typeface="+mn-ea"/>
                        </a:rPr>
                        <a:t>CNN</a:t>
                      </a:r>
                      <a:endParaRPr lang="en-US" sz="1200">
                        <a:solidFill>
                          <a:schemeClr val="tx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DSEC-MOD</a:t>
                      </a:r>
                      <a:endParaRPr lang="en-US" sz="1200">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t>A very-late fusion </a:t>
                      </a:r>
                      <a:r>
                        <a:rPr lang="en-US" altLang="en-US" sz="1200">
                          <a:sym typeface="+mn-ea"/>
                        </a:rPr>
                        <a:t>approach</a:t>
                      </a:r>
                      <a:r>
                        <a:rPr lang="en-US" altLang="en-US" sz="1200"/>
                        <a:t> with detector ensembling on RGB-Event data, using probabilistic ensembling based on Bayes' rule for improved performance.</a:t>
                      </a:r>
                      <a:endParaRPr lang="en-US" altLang="en-US" sz="1200" i="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598805">
                <a:tc>
                  <a:txBody>
                    <a:bodyPr/>
                    <a:lstStyle/>
                    <a:p>
                      <a:pPr algn="ctr">
                        <a:buNone/>
                      </a:pPr>
                      <a:r>
                        <a:rPr lang="en-US" altLang="en-US" sz="1200">
                          <a:sym typeface="+mn-ea"/>
                        </a:rPr>
                        <a:t>Sin-Ye et al.</a:t>
                      </a:r>
                      <a:r>
                        <a:rPr lang="en-US" sz="1200">
                          <a:sym typeface="+mn-ea"/>
                        </a:rPr>
                        <a:t> </a:t>
                      </a:r>
                      <a:r>
                        <a:rPr lang="en-US" sz="1200">
                          <a:solidFill>
                            <a:schemeClr val="accent1">
                              <a:lumMod val="75000"/>
                            </a:schemeClr>
                          </a:solidFill>
                          <a:sym typeface="+mn-ea"/>
                        </a:rPr>
                        <a:t>[</a:t>
                      </a:r>
                      <a:r>
                        <a:rPr lang="en-US" sz="1200">
                          <a:solidFill>
                            <a:schemeClr val="tx2">
                              <a:lumMod val="50000"/>
                              <a:lumOff val="50000"/>
                            </a:schemeClr>
                          </a:solidFill>
                          <a:sym typeface="+mn-ea"/>
                        </a:rPr>
                        <a:t>6</a:t>
                      </a:r>
                      <a:r>
                        <a:rPr lang="en-US" sz="1200">
                          <a:solidFill>
                            <a:schemeClr val="accent1">
                              <a:lumMod val="75000"/>
                            </a:schemeClr>
                          </a:solidFill>
                          <a:sym typeface="+mn-ea"/>
                        </a:rPr>
                        <a:t>]</a:t>
                      </a:r>
                      <a:endParaRPr lang="en-US" sz="1200">
                        <a:solidFill>
                          <a:schemeClr val="accent1">
                            <a:lumMod val="75000"/>
                          </a:schemeClr>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ICRA’ 2025</a:t>
                      </a:r>
                      <a:endParaRPr lang="en-US" sz="1200">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sym typeface="+mn-ea"/>
                        </a:rPr>
                        <a:t>CNN + RNN</a:t>
                      </a:r>
                      <a:endParaRPr lang="en-US" sz="1200">
                        <a:solidFill>
                          <a:schemeClr val="accent1"/>
                        </a:solidFill>
                        <a:latin typeface="Times New Roman" panose="02020603050405020304" pitchFamily="18" charset="0"/>
                        <a:cs typeface="Times New Roman" panose="02020603050405020304" pitchFamily="18" charset="0"/>
                        <a:sym typeface="+mn-ea"/>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buNone/>
                      </a:pPr>
                      <a:r>
                        <a:rPr lang="en-US" sz="1200"/>
                        <a:t>DSEC-Det</a:t>
                      </a:r>
                      <a:endParaRPr lang="en-US" sz="120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50000"/>
                        </a:lnSpc>
                        <a:buNone/>
                      </a:pPr>
                      <a:r>
                        <a:rPr lang="en-US" altLang="en-US" sz="1200"/>
                        <a:t>A Hierarchical Spatiotemporal Fusion method for object detection, using GEAR and TFS modules to improve temporal feature fusion and accuracy under complex lighting.</a:t>
                      </a:r>
                      <a:endParaRPr lang="en-US" altLang="en-US" sz="1200" i="1">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2" name="Text Box 1"/>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Related Works</a:t>
            </a:r>
          </a:p>
        </p:txBody>
      </p:sp>
      <p:sp>
        <p:nvSpPr>
          <p:cNvPr id="3" name="Text Box 2"/>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4</a:t>
            </a:r>
          </a:p>
        </p:txBody>
      </p:sp>
      <p:sp>
        <p:nvSpPr>
          <p:cNvPr id="126" name="Text Box 125"/>
          <p:cNvSpPr txBox="1"/>
          <p:nvPr/>
        </p:nvSpPr>
        <p:spPr>
          <a:xfrm>
            <a:off x="3657418" y="5908039"/>
            <a:ext cx="4876527"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Fig. 5. Related Works of RGB-Event Fusion for Object Detection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Object Detection RGB-Event Fusion Network</a:t>
            </a:r>
          </a:p>
        </p:txBody>
      </p:sp>
      <p:sp>
        <p:nvSpPr>
          <p:cNvPr id="213" name="Text Box 212"/>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5</a:t>
            </a:r>
          </a:p>
        </p:txBody>
      </p:sp>
      <p:sp>
        <p:nvSpPr>
          <p:cNvPr id="126" name="Text Box 125"/>
          <p:cNvSpPr txBox="1"/>
          <p:nvPr/>
        </p:nvSpPr>
        <p:spPr>
          <a:xfrm>
            <a:off x="408940" y="5013510"/>
            <a:ext cx="11483340" cy="646331"/>
          </a:xfrm>
          <a:prstGeom prst="rect">
            <a:avLst/>
          </a:prstGeom>
          <a:noFill/>
        </p:spPr>
        <p:txBody>
          <a:bodyPr wrap="square" rtlCol="0">
            <a:spAutoFit/>
          </a:bodyPr>
          <a:lstStyle/>
          <a:p>
            <a:pPr algn="just"/>
            <a:r>
              <a:rPr lang="en-US" altLang="en-US" sz="1200">
                <a:latin typeface="Times New Roman" panose="02020603050405020304" pitchFamily="18" charset="0"/>
                <a:cs typeface="Times New Roman" panose="02020603050405020304" pitchFamily="18" charset="0"/>
              </a:rPr>
              <a:t>Fig. 6: Overview of the proposed ATFT network architecture. Built upon a YOLOv11-based dual-stream design, the network first converts raw event streams into structured event frames using the SpinEV representation. Its backbone comprises parallel feature extractors for RGB and event data, along with ATFT modules that operate across multiple scales, enabling effective integration of tokenized features with a two-stage attention mechanism.</a:t>
            </a:r>
          </a:p>
        </p:txBody>
      </p:sp>
      <p:sp>
        <p:nvSpPr>
          <p:cNvPr id="42" name="Rectangle: Rounded Corners 41">
            <a:extLst>
              <a:ext uri="{FF2B5EF4-FFF2-40B4-BE49-F238E27FC236}">
                <a16:creationId xmlns:a16="http://schemas.microsoft.com/office/drawing/2014/main" id="{EBECB10F-A882-344C-B0F1-2CD91B68BC79}"/>
              </a:ext>
            </a:extLst>
          </p:cNvPr>
          <p:cNvSpPr/>
          <p:nvPr/>
        </p:nvSpPr>
        <p:spPr>
          <a:xfrm>
            <a:off x="655820" y="1789882"/>
            <a:ext cx="3202033" cy="1619249"/>
          </a:xfrm>
          <a:prstGeom prst="roundRect">
            <a:avLst/>
          </a:prstGeom>
          <a:solidFill>
            <a:srgbClr val="F8F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ounded Rectangle 215">
            <a:extLst>
              <a:ext uri="{FF2B5EF4-FFF2-40B4-BE49-F238E27FC236}">
                <a16:creationId xmlns:a16="http://schemas.microsoft.com/office/drawing/2014/main" id="{7796A4C5-0AB4-305F-E1D3-144FBCC4BCF3}"/>
              </a:ext>
            </a:extLst>
          </p:cNvPr>
          <p:cNvSpPr/>
          <p:nvPr/>
        </p:nvSpPr>
        <p:spPr>
          <a:xfrm>
            <a:off x="4103916" y="1789883"/>
            <a:ext cx="5506582" cy="3057525"/>
          </a:xfrm>
          <a:prstGeom prst="roundRect">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pic>
        <p:nvPicPr>
          <p:cNvPr id="46" name="Picture 45" descr="raw_data">
            <a:extLst>
              <a:ext uri="{FF2B5EF4-FFF2-40B4-BE49-F238E27FC236}">
                <a16:creationId xmlns:a16="http://schemas.microsoft.com/office/drawing/2014/main" id="{5BB8F544-0553-8354-8131-0055483912FE}"/>
              </a:ext>
            </a:extLst>
          </p:cNvPr>
          <p:cNvPicPr>
            <a:picLocks noChangeAspect="1"/>
          </p:cNvPicPr>
          <p:nvPr/>
        </p:nvPicPr>
        <p:blipFill>
          <a:blip r:embed="rId3"/>
          <a:stretch>
            <a:fillRect/>
          </a:stretch>
        </p:blipFill>
        <p:spPr>
          <a:xfrm>
            <a:off x="836025" y="1982380"/>
            <a:ext cx="1070610" cy="972185"/>
          </a:xfrm>
          <a:prstGeom prst="rect">
            <a:avLst/>
          </a:prstGeom>
          <a:ln>
            <a:solidFill>
              <a:schemeClr val="tx1"/>
            </a:solidFill>
          </a:ln>
        </p:spPr>
      </p:pic>
      <p:pic>
        <p:nvPicPr>
          <p:cNvPr id="47" name="Picture 46" descr="lem_vis">
            <a:extLst>
              <a:ext uri="{FF2B5EF4-FFF2-40B4-BE49-F238E27FC236}">
                <a16:creationId xmlns:a16="http://schemas.microsoft.com/office/drawing/2014/main" id="{BF50B95C-86E3-714A-FFBD-6001B8E3872C}"/>
              </a:ext>
            </a:extLst>
          </p:cNvPr>
          <p:cNvPicPr>
            <a:picLocks noChangeAspect="1"/>
          </p:cNvPicPr>
          <p:nvPr/>
        </p:nvPicPr>
        <p:blipFill>
          <a:blip r:embed="rId4"/>
          <a:stretch>
            <a:fillRect/>
          </a:stretch>
        </p:blipFill>
        <p:spPr>
          <a:xfrm>
            <a:off x="2270490" y="1870052"/>
            <a:ext cx="1294130" cy="972820"/>
          </a:xfrm>
          <a:prstGeom prst="rect">
            <a:avLst/>
          </a:prstGeom>
          <a:ln>
            <a:solidFill>
              <a:schemeClr val="tx1"/>
            </a:solidFill>
          </a:ln>
          <a:scene3d>
            <a:camera prst="orthographicFront">
              <a:rot lat="0" lon="2100000" rev="0"/>
            </a:camera>
            <a:lightRig rig="threePt" dir="t"/>
          </a:scene3d>
        </p:spPr>
      </p:pic>
      <p:pic>
        <p:nvPicPr>
          <p:cNvPr id="48" name="Picture 47" descr="groundtruth_1">
            <a:extLst>
              <a:ext uri="{FF2B5EF4-FFF2-40B4-BE49-F238E27FC236}">
                <a16:creationId xmlns:a16="http://schemas.microsoft.com/office/drawing/2014/main" id="{01FE85C0-2B7D-6994-B81B-2FB00F79BC65}"/>
              </a:ext>
            </a:extLst>
          </p:cNvPr>
          <p:cNvPicPr>
            <a:picLocks noChangeAspect="1"/>
          </p:cNvPicPr>
          <p:nvPr/>
        </p:nvPicPr>
        <p:blipFill>
          <a:blip r:embed="rId5"/>
          <a:stretch>
            <a:fillRect/>
          </a:stretch>
        </p:blipFill>
        <p:spPr>
          <a:xfrm>
            <a:off x="2553245" y="3628208"/>
            <a:ext cx="1294130" cy="973455"/>
          </a:xfrm>
          <a:prstGeom prst="rect">
            <a:avLst/>
          </a:prstGeom>
          <a:ln>
            <a:solidFill>
              <a:schemeClr val="tx1"/>
            </a:solidFill>
          </a:ln>
        </p:spPr>
      </p:pic>
      <p:sp>
        <p:nvSpPr>
          <p:cNvPr id="49" name="Text Box 26">
            <a:extLst>
              <a:ext uri="{FF2B5EF4-FFF2-40B4-BE49-F238E27FC236}">
                <a16:creationId xmlns:a16="http://schemas.microsoft.com/office/drawing/2014/main" id="{3E34C1AD-65EF-23AD-1123-BE14F6EEA609}"/>
              </a:ext>
            </a:extLst>
          </p:cNvPr>
          <p:cNvSpPr txBox="1"/>
          <p:nvPr/>
        </p:nvSpPr>
        <p:spPr>
          <a:xfrm>
            <a:off x="609330" y="2954565"/>
            <a:ext cx="152336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en-US" sz="1000">
                <a:latin typeface="Times New Roman" panose="02020603050405020304" charset="0"/>
                <a:cs typeface="Times New Roman" panose="02020603050405020304" charset="0"/>
              </a:rPr>
              <a:t>Event asynchronous data</a:t>
            </a:r>
          </a:p>
        </p:txBody>
      </p:sp>
      <p:sp>
        <p:nvSpPr>
          <p:cNvPr id="50" name="Text Box 11">
            <a:extLst>
              <a:ext uri="{FF2B5EF4-FFF2-40B4-BE49-F238E27FC236}">
                <a16:creationId xmlns:a16="http://schemas.microsoft.com/office/drawing/2014/main" id="{D2395A68-D99B-52DD-1F33-D249AC368D64}"/>
              </a:ext>
            </a:extLst>
          </p:cNvPr>
          <p:cNvSpPr txBox="1"/>
          <p:nvPr/>
        </p:nvSpPr>
        <p:spPr>
          <a:xfrm>
            <a:off x="2604681" y="3151005"/>
            <a:ext cx="117983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Event frame input</a:t>
            </a:r>
          </a:p>
        </p:txBody>
      </p:sp>
      <p:sp>
        <p:nvSpPr>
          <p:cNvPr id="51" name="Text Box 12">
            <a:extLst>
              <a:ext uri="{FF2B5EF4-FFF2-40B4-BE49-F238E27FC236}">
                <a16:creationId xmlns:a16="http://schemas.microsoft.com/office/drawing/2014/main" id="{7102ABDC-5004-2224-862D-872A93D7EBE4}"/>
              </a:ext>
            </a:extLst>
          </p:cNvPr>
          <p:cNvSpPr txBox="1"/>
          <p:nvPr/>
        </p:nvSpPr>
        <p:spPr>
          <a:xfrm>
            <a:off x="2706280" y="4601663"/>
            <a:ext cx="98742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RGB input</a:t>
            </a:r>
          </a:p>
        </p:txBody>
      </p:sp>
      <p:cxnSp>
        <p:nvCxnSpPr>
          <p:cNvPr id="52" name="Straight Arrow Connector 51">
            <a:extLst>
              <a:ext uri="{FF2B5EF4-FFF2-40B4-BE49-F238E27FC236}">
                <a16:creationId xmlns:a16="http://schemas.microsoft.com/office/drawing/2014/main" id="{9ADD8251-151B-6E49-EF26-E38CB9D18818}"/>
              </a:ext>
            </a:extLst>
          </p:cNvPr>
          <p:cNvCxnSpPr/>
          <p:nvPr/>
        </p:nvCxnSpPr>
        <p:spPr>
          <a:xfrm>
            <a:off x="4925605" y="415843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53" name="Rounded Rectangle 157">
            <a:extLst>
              <a:ext uri="{FF2B5EF4-FFF2-40B4-BE49-F238E27FC236}">
                <a16:creationId xmlns:a16="http://schemas.microsoft.com/office/drawing/2014/main" id="{7912FA59-1F54-2012-43D8-511DDE189258}"/>
              </a:ext>
            </a:extLst>
          </p:cNvPr>
          <p:cNvSpPr/>
          <p:nvPr/>
        </p:nvSpPr>
        <p:spPr>
          <a:xfrm>
            <a:off x="5174525" y="3110048"/>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54" name="Text Box 168">
            <a:extLst>
              <a:ext uri="{FF2B5EF4-FFF2-40B4-BE49-F238E27FC236}">
                <a16:creationId xmlns:a16="http://schemas.microsoft.com/office/drawing/2014/main" id="{95AFCF76-11AF-B33A-B03F-F59E3C1620B3}"/>
              </a:ext>
            </a:extLst>
          </p:cNvPr>
          <p:cNvSpPr txBox="1"/>
          <p:nvPr/>
        </p:nvSpPr>
        <p:spPr>
          <a:xfrm>
            <a:off x="10251666" y="4218307"/>
            <a:ext cx="108267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Final detections</a:t>
            </a:r>
          </a:p>
        </p:txBody>
      </p:sp>
      <p:cxnSp>
        <p:nvCxnSpPr>
          <p:cNvPr id="55" name="Straight Arrow Connector 54">
            <a:extLst>
              <a:ext uri="{FF2B5EF4-FFF2-40B4-BE49-F238E27FC236}">
                <a16:creationId xmlns:a16="http://schemas.microsoft.com/office/drawing/2014/main" id="{9E259105-A433-5E7A-D752-347C9FF193F1}"/>
              </a:ext>
            </a:extLst>
          </p:cNvPr>
          <p:cNvCxnSpPr/>
          <p:nvPr/>
        </p:nvCxnSpPr>
        <p:spPr>
          <a:xfrm>
            <a:off x="5906045" y="4159068"/>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56" name="Straight Arrow Connector 55">
            <a:extLst>
              <a:ext uri="{FF2B5EF4-FFF2-40B4-BE49-F238E27FC236}">
                <a16:creationId xmlns:a16="http://schemas.microsoft.com/office/drawing/2014/main" id="{6BD717E1-17A5-F919-7990-8ED23D765FF0}"/>
              </a:ext>
            </a:extLst>
          </p:cNvPr>
          <p:cNvCxnSpPr/>
          <p:nvPr/>
        </p:nvCxnSpPr>
        <p:spPr>
          <a:xfrm>
            <a:off x="1986645" y="2499270"/>
            <a:ext cx="315595" cy="444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59" name="Rounded Rectangle 36">
            <a:extLst>
              <a:ext uri="{FF2B5EF4-FFF2-40B4-BE49-F238E27FC236}">
                <a16:creationId xmlns:a16="http://schemas.microsoft.com/office/drawing/2014/main" id="{456A1D6E-A9DA-05C3-7814-E5E56690454A}"/>
              </a:ext>
            </a:extLst>
          </p:cNvPr>
          <p:cNvSpPr/>
          <p:nvPr/>
        </p:nvSpPr>
        <p:spPr>
          <a:xfrm>
            <a:off x="10085932" y="2019119"/>
            <a:ext cx="1414145" cy="894080"/>
          </a:xfrm>
          <a:prstGeom prst="roundRect">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rPr>
              <a:t>Detection</a:t>
            </a:r>
          </a:p>
          <a:p>
            <a:pPr algn="ctr"/>
            <a:r>
              <a:rPr lang="en-US" sz="1200">
                <a:latin typeface="Times New Roman" panose="02020603050405020304" charset="0"/>
                <a:cs typeface="Times New Roman" panose="02020603050405020304" charset="0"/>
              </a:rPr>
              <a:t>PANet and Head</a:t>
            </a:r>
          </a:p>
        </p:txBody>
      </p:sp>
      <p:cxnSp>
        <p:nvCxnSpPr>
          <p:cNvPr id="60" name="Straight Arrow Connector 59">
            <a:extLst>
              <a:ext uri="{FF2B5EF4-FFF2-40B4-BE49-F238E27FC236}">
                <a16:creationId xmlns:a16="http://schemas.microsoft.com/office/drawing/2014/main" id="{26FF13E3-757F-CBB1-5B95-B3B1E54CB863}"/>
              </a:ext>
            </a:extLst>
          </p:cNvPr>
          <p:cNvCxnSpPr/>
          <p:nvPr/>
        </p:nvCxnSpPr>
        <p:spPr>
          <a:xfrm>
            <a:off x="4917350" y="250108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61" name="Flowchart: Or 60">
            <a:extLst>
              <a:ext uri="{FF2B5EF4-FFF2-40B4-BE49-F238E27FC236}">
                <a16:creationId xmlns:a16="http://schemas.microsoft.com/office/drawing/2014/main" id="{0D627CF7-3215-0038-865B-DCDB5A8EF662}"/>
              </a:ext>
            </a:extLst>
          </p:cNvPr>
          <p:cNvSpPr/>
          <p:nvPr/>
        </p:nvSpPr>
        <p:spPr>
          <a:xfrm>
            <a:off x="5582830" y="242107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62" name="Straight Arrow Connector 61">
            <a:extLst>
              <a:ext uri="{FF2B5EF4-FFF2-40B4-BE49-F238E27FC236}">
                <a16:creationId xmlns:a16="http://schemas.microsoft.com/office/drawing/2014/main" id="{D3D97A46-BB88-71A2-A61A-0CCF213AE4CA}"/>
              </a:ext>
            </a:extLst>
          </p:cNvPr>
          <p:cNvCxnSpPr>
            <a:stCxn id="61" idx="6"/>
          </p:cNvCxnSpPr>
          <p:nvPr/>
        </p:nvCxnSpPr>
        <p:spPr>
          <a:xfrm flipV="1">
            <a:off x="5760630" y="2501083"/>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3" name="Straight Arrow Connector 62">
            <a:extLst>
              <a:ext uri="{FF2B5EF4-FFF2-40B4-BE49-F238E27FC236}">
                <a16:creationId xmlns:a16="http://schemas.microsoft.com/office/drawing/2014/main" id="{38C10D9F-00DA-F5A5-A4CF-A94A42CB8706}"/>
              </a:ext>
            </a:extLst>
          </p:cNvPr>
          <p:cNvCxnSpPr/>
          <p:nvPr/>
        </p:nvCxnSpPr>
        <p:spPr>
          <a:xfrm flipV="1">
            <a:off x="5246915" y="2499813"/>
            <a:ext cx="335915"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4" name="Straight Arrow Connector 63">
            <a:extLst>
              <a:ext uri="{FF2B5EF4-FFF2-40B4-BE49-F238E27FC236}">
                <a16:creationId xmlns:a16="http://schemas.microsoft.com/office/drawing/2014/main" id="{81D2956B-9010-7AF3-7665-52667BEC9C0C}"/>
              </a:ext>
            </a:extLst>
          </p:cNvPr>
          <p:cNvCxnSpPr/>
          <p:nvPr/>
        </p:nvCxnSpPr>
        <p:spPr>
          <a:xfrm flipH="1">
            <a:off x="5425350" y="2510608"/>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0" name="Straight Arrow Connector 69">
            <a:extLst>
              <a:ext uri="{FF2B5EF4-FFF2-40B4-BE49-F238E27FC236}">
                <a16:creationId xmlns:a16="http://schemas.microsoft.com/office/drawing/2014/main" id="{661FC94F-8F3A-C281-19BD-A53A20D70EC2}"/>
              </a:ext>
            </a:extLst>
          </p:cNvPr>
          <p:cNvCxnSpPr/>
          <p:nvPr/>
        </p:nvCxnSpPr>
        <p:spPr>
          <a:xfrm flipV="1">
            <a:off x="5667920" y="2582363"/>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74" name="Flowchart: Or 73">
            <a:extLst>
              <a:ext uri="{FF2B5EF4-FFF2-40B4-BE49-F238E27FC236}">
                <a16:creationId xmlns:a16="http://schemas.microsoft.com/office/drawing/2014/main" id="{23B19FF6-6B5A-DFD6-4DB2-E89E14CC34C6}"/>
              </a:ext>
            </a:extLst>
          </p:cNvPr>
          <p:cNvSpPr/>
          <p:nvPr/>
        </p:nvSpPr>
        <p:spPr>
          <a:xfrm>
            <a:off x="6024155" y="319704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75" name="Flowchart: Or 74">
            <a:extLst>
              <a:ext uri="{FF2B5EF4-FFF2-40B4-BE49-F238E27FC236}">
                <a16:creationId xmlns:a16="http://schemas.microsoft.com/office/drawing/2014/main" id="{6B3DFEAC-383B-81FB-FDF9-669A4182091E}"/>
              </a:ext>
            </a:extLst>
          </p:cNvPr>
          <p:cNvSpPr/>
          <p:nvPr/>
        </p:nvSpPr>
        <p:spPr>
          <a:xfrm>
            <a:off x="5582830" y="407778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85" name="Straight Arrow Connector 84">
            <a:extLst>
              <a:ext uri="{FF2B5EF4-FFF2-40B4-BE49-F238E27FC236}">
                <a16:creationId xmlns:a16="http://schemas.microsoft.com/office/drawing/2014/main" id="{D26A8F03-32D3-1B5D-BC9D-2CA25209E37E}"/>
              </a:ext>
            </a:extLst>
          </p:cNvPr>
          <p:cNvCxnSpPr>
            <a:stCxn id="75" idx="6"/>
          </p:cNvCxnSpPr>
          <p:nvPr/>
        </p:nvCxnSpPr>
        <p:spPr>
          <a:xfrm flipV="1">
            <a:off x="5760630" y="4157798"/>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6" name="Straight Arrow Connector 85">
            <a:extLst>
              <a:ext uri="{FF2B5EF4-FFF2-40B4-BE49-F238E27FC236}">
                <a16:creationId xmlns:a16="http://schemas.microsoft.com/office/drawing/2014/main" id="{58612FF8-4908-8096-E99F-16D1EC572B53}"/>
              </a:ext>
            </a:extLst>
          </p:cNvPr>
          <p:cNvCxnSpPr/>
          <p:nvPr/>
        </p:nvCxnSpPr>
        <p:spPr>
          <a:xfrm flipV="1">
            <a:off x="5246915" y="4156528"/>
            <a:ext cx="335915"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7" name="Straight Arrow Connector 86">
            <a:extLst>
              <a:ext uri="{FF2B5EF4-FFF2-40B4-BE49-F238E27FC236}">
                <a16:creationId xmlns:a16="http://schemas.microsoft.com/office/drawing/2014/main" id="{0B1FA70C-3920-35B4-FA2D-AE793411AAD0}"/>
              </a:ext>
            </a:extLst>
          </p:cNvPr>
          <p:cNvCxnSpPr/>
          <p:nvPr/>
        </p:nvCxnSpPr>
        <p:spPr>
          <a:xfrm flipV="1">
            <a:off x="5436780" y="3447868"/>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88" name="Straight Arrow Connector 87">
            <a:extLst>
              <a:ext uri="{FF2B5EF4-FFF2-40B4-BE49-F238E27FC236}">
                <a16:creationId xmlns:a16="http://schemas.microsoft.com/office/drawing/2014/main" id="{F1EAF9EE-B1BF-651C-AEDA-1F0C99570E0D}"/>
              </a:ext>
            </a:extLst>
          </p:cNvPr>
          <p:cNvCxnSpPr>
            <a:endCxn id="75" idx="0"/>
          </p:cNvCxnSpPr>
          <p:nvPr/>
        </p:nvCxnSpPr>
        <p:spPr>
          <a:xfrm flipH="1">
            <a:off x="5671730" y="3447868"/>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90" name="Curved Connector 29">
            <a:extLst>
              <a:ext uri="{FF2B5EF4-FFF2-40B4-BE49-F238E27FC236}">
                <a16:creationId xmlns:a16="http://schemas.microsoft.com/office/drawing/2014/main" id="{41E798F1-312D-D318-5032-B9DFD0329BA3}"/>
              </a:ext>
            </a:extLst>
          </p:cNvPr>
          <p:cNvCxnSpPr>
            <a:endCxn id="74" idx="2"/>
          </p:cNvCxnSpPr>
          <p:nvPr/>
        </p:nvCxnSpPr>
        <p:spPr>
          <a:xfrm rot="5400000" flipV="1">
            <a:off x="5556795" y="2809693"/>
            <a:ext cx="772795" cy="162560"/>
          </a:xfrm>
          <a:prstGeom prst="curvedConnector2">
            <a:avLst/>
          </a:prstGeom>
        </p:spPr>
        <p:style>
          <a:lnRef idx="2">
            <a:prstClr val="black"/>
          </a:lnRef>
          <a:fillRef idx="0">
            <a:srgbClr val="FFFFFF"/>
          </a:fillRef>
          <a:effectRef idx="0">
            <a:srgbClr val="FFFFFF"/>
          </a:effectRef>
          <a:fontRef idx="minor">
            <a:schemeClr val="tx1"/>
          </a:fontRef>
        </p:style>
      </p:cxnSp>
      <p:cxnSp>
        <p:nvCxnSpPr>
          <p:cNvPr id="98" name="Curved Connector 30">
            <a:extLst>
              <a:ext uri="{FF2B5EF4-FFF2-40B4-BE49-F238E27FC236}">
                <a16:creationId xmlns:a16="http://schemas.microsoft.com/office/drawing/2014/main" id="{8DCCBF87-FE0D-5371-D2B5-0A4553EC98A8}"/>
              </a:ext>
            </a:extLst>
          </p:cNvPr>
          <p:cNvCxnSpPr>
            <a:endCxn id="74" idx="2"/>
          </p:cNvCxnSpPr>
          <p:nvPr/>
        </p:nvCxnSpPr>
        <p:spPr>
          <a:xfrm rot="16200000">
            <a:off x="5501550" y="3632018"/>
            <a:ext cx="876300" cy="168275"/>
          </a:xfrm>
          <a:prstGeom prst="curvedConnector2">
            <a:avLst/>
          </a:prstGeom>
        </p:spPr>
        <p:style>
          <a:lnRef idx="2">
            <a:prstClr val="black"/>
          </a:lnRef>
          <a:fillRef idx="0">
            <a:srgbClr val="FFFFFF"/>
          </a:fillRef>
          <a:effectRef idx="0">
            <a:srgbClr val="FFFFFF"/>
          </a:effectRef>
          <a:fontRef idx="minor">
            <a:schemeClr val="tx1"/>
          </a:fontRef>
        </p:style>
      </p:cxnSp>
      <p:sp>
        <p:nvSpPr>
          <p:cNvPr id="102" name="Flowchart: Or 101">
            <a:extLst>
              <a:ext uri="{FF2B5EF4-FFF2-40B4-BE49-F238E27FC236}">
                <a16:creationId xmlns:a16="http://schemas.microsoft.com/office/drawing/2014/main" id="{3A6F19F1-4F83-8680-7815-2F0008ACCC21}"/>
              </a:ext>
            </a:extLst>
          </p:cNvPr>
          <p:cNvSpPr/>
          <p:nvPr/>
        </p:nvSpPr>
        <p:spPr>
          <a:xfrm>
            <a:off x="7012850" y="243440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03" name="Straight Arrow Connector 102">
            <a:extLst>
              <a:ext uri="{FF2B5EF4-FFF2-40B4-BE49-F238E27FC236}">
                <a16:creationId xmlns:a16="http://schemas.microsoft.com/office/drawing/2014/main" id="{6CCE7644-5DBC-89DE-7051-C039493414FF}"/>
              </a:ext>
            </a:extLst>
          </p:cNvPr>
          <p:cNvCxnSpPr>
            <a:stCxn id="102" idx="6"/>
          </p:cNvCxnSpPr>
          <p:nvPr/>
        </p:nvCxnSpPr>
        <p:spPr>
          <a:xfrm flipV="1">
            <a:off x="7190650" y="2514418"/>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05" name="Straight Arrow Connector 104">
            <a:extLst>
              <a:ext uri="{FF2B5EF4-FFF2-40B4-BE49-F238E27FC236}">
                <a16:creationId xmlns:a16="http://schemas.microsoft.com/office/drawing/2014/main" id="{3E68BD8F-6F97-0BA2-B6C8-387D4CA7999C}"/>
              </a:ext>
            </a:extLst>
          </p:cNvPr>
          <p:cNvCxnSpPr>
            <a:endCxn id="102" idx="2"/>
          </p:cNvCxnSpPr>
          <p:nvPr/>
        </p:nvCxnSpPr>
        <p:spPr>
          <a:xfrm>
            <a:off x="6235610" y="2515053"/>
            <a:ext cx="77724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10" name="Rounded Rectangle 64">
            <a:extLst>
              <a:ext uri="{FF2B5EF4-FFF2-40B4-BE49-F238E27FC236}">
                <a16:creationId xmlns:a16="http://schemas.microsoft.com/office/drawing/2014/main" id="{95EBA642-F272-ADB3-550B-C596CC9D0EEA}"/>
              </a:ext>
            </a:extLst>
          </p:cNvPr>
          <p:cNvSpPr/>
          <p:nvPr/>
        </p:nvSpPr>
        <p:spPr>
          <a:xfrm rot="16200000">
            <a:off x="4082960"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E1</a:t>
            </a:r>
          </a:p>
        </p:txBody>
      </p:sp>
      <p:cxnSp>
        <p:nvCxnSpPr>
          <p:cNvPr id="111" name="Straight Arrow Connector 110">
            <a:extLst>
              <a:ext uri="{FF2B5EF4-FFF2-40B4-BE49-F238E27FC236}">
                <a16:creationId xmlns:a16="http://schemas.microsoft.com/office/drawing/2014/main" id="{964D557B-74BA-647D-CAC7-EF1BA10B86A9}"/>
              </a:ext>
            </a:extLst>
          </p:cNvPr>
          <p:cNvCxnSpPr>
            <a:stCxn id="110" idx="2"/>
          </p:cNvCxnSpPr>
          <p:nvPr/>
        </p:nvCxnSpPr>
        <p:spPr>
          <a:xfrm>
            <a:off x="4582070" y="249473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5" name="Straight Arrow Connector 114">
            <a:extLst>
              <a:ext uri="{FF2B5EF4-FFF2-40B4-BE49-F238E27FC236}">
                <a16:creationId xmlns:a16="http://schemas.microsoft.com/office/drawing/2014/main" id="{A28E37E4-8028-5781-73FB-DF4F7698235D}"/>
              </a:ext>
            </a:extLst>
          </p:cNvPr>
          <p:cNvCxnSpPr/>
          <p:nvPr/>
        </p:nvCxnSpPr>
        <p:spPr>
          <a:xfrm>
            <a:off x="4581435" y="4158433"/>
            <a:ext cx="11811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22" name="Straight Arrow Connector 121">
            <a:extLst>
              <a:ext uri="{FF2B5EF4-FFF2-40B4-BE49-F238E27FC236}">
                <a16:creationId xmlns:a16="http://schemas.microsoft.com/office/drawing/2014/main" id="{735A012E-301F-8E44-96C8-4FEB57CBAA95}"/>
              </a:ext>
            </a:extLst>
          </p:cNvPr>
          <p:cNvCxnSpPr>
            <a:stCxn id="74" idx="6"/>
          </p:cNvCxnSpPr>
          <p:nvPr/>
        </p:nvCxnSpPr>
        <p:spPr>
          <a:xfrm>
            <a:off x="6201955" y="3277688"/>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23" name="Rounded Rectangle 70">
            <a:extLst>
              <a:ext uri="{FF2B5EF4-FFF2-40B4-BE49-F238E27FC236}">
                <a16:creationId xmlns:a16="http://schemas.microsoft.com/office/drawing/2014/main" id="{1CA93AE0-8F88-BADF-ED69-B0B7D890DF14}"/>
              </a:ext>
            </a:extLst>
          </p:cNvPr>
          <p:cNvSpPr/>
          <p:nvPr/>
        </p:nvSpPr>
        <p:spPr>
          <a:xfrm>
            <a:off x="6603275" y="3110048"/>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127" name="Flowchart: Or 126">
            <a:extLst>
              <a:ext uri="{FF2B5EF4-FFF2-40B4-BE49-F238E27FC236}">
                <a16:creationId xmlns:a16="http://schemas.microsoft.com/office/drawing/2014/main" id="{B5D3D20E-E7B7-4A20-2B22-9F339E3ACB63}"/>
              </a:ext>
            </a:extLst>
          </p:cNvPr>
          <p:cNvSpPr/>
          <p:nvPr/>
        </p:nvSpPr>
        <p:spPr>
          <a:xfrm>
            <a:off x="7012850" y="406699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28" name="Straight Arrow Connector 127">
            <a:extLst>
              <a:ext uri="{FF2B5EF4-FFF2-40B4-BE49-F238E27FC236}">
                <a16:creationId xmlns:a16="http://schemas.microsoft.com/office/drawing/2014/main" id="{05676E21-127C-0777-67C9-D6ECE5DDCF0A}"/>
              </a:ext>
            </a:extLst>
          </p:cNvPr>
          <p:cNvCxnSpPr>
            <a:stCxn id="127" idx="6"/>
          </p:cNvCxnSpPr>
          <p:nvPr/>
        </p:nvCxnSpPr>
        <p:spPr>
          <a:xfrm flipV="1">
            <a:off x="7190650" y="4147003"/>
            <a:ext cx="263525" cy="6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29" name="Straight Arrow Connector 128">
            <a:extLst>
              <a:ext uri="{FF2B5EF4-FFF2-40B4-BE49-F238E27FC236}">
                <a16:creationId xmlns:a16="http://schemas.microsoft.com/office/drawing/2014/main" id="{BEB2DA52-0059-BD7E-DEA1-16FF951EF1D5}"/>
              </a:ext>
            </a:extLst>
          </p:cNvPr>
          <p:cNvCxnSpPr>
            <a:endCxn id="127" idx="2"/>
          </p:cNvCxnSpPr>
          <p:nvPr/>
        </p:nvCxnSpPr>
        <p:spPr>
          <a:xfrm>
            <a:off x="6235610" y="4147638"/>
            <a:ext cx="77724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0" name="Straight Arrow Connector 129">
            <a:extLst>
              <a:ext uri="{FF2B5EF4-FFF2-40B4-BE49-F238E27FC236}">
                <a16:creationId xmlns:a16="http://schemas.microsoft.com/office/drawing/2014/main" id="{C0F0F04C-E998-2798-151F-986F9E46603E}"/>
              </a:ext>
            </a:extLst>
          </p:cNvPr>
          <p:cNvCxnSpPr>
            <a:endCxn id="166" idx="2"/>
          </p:cNvCxnSpPr>
          <p:nvPr/>
        </p:nvCxnSpPr>
        <p:spPr>
          <a:xfrm>
            <a:off x="7647215" y="2515053"/>
            <a:ext cx="729615"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1" name="Straight Arrow Connector 130">
            <a:extLst>
              <a:ext uri="{FF2B5EF4-FFF2-40B4-BE49-F238E27FC236}">
                <a16:creationId xmlns:a16="http://schemas.microsoft.com/office/drawing/2014/main" id="{863C45EF-078F-8B7F-4353-1BECEED16686}"/>
              </a:ext>
            </a:extLst>
          </p:cNvPr>
          <p:cNvCxnSpPr>
            <a:endCxn id="168" idx="2"/>
          </p:cNvCxnSpPr>
          <p:nvPr/>
        </p:nvCxnSpPr>
        <p:spPr>
          <a:xfrm>
            <a:off x="7647215" y="4147638"/>
            <a:ext cx="729615"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2" name="Text Box 108">
            <a:extLst>
              <a:ext uri="{FF2B5EF4-FFF2-40B4-BE49-F238E27FC236}">
                <a16:creationId xmlns:a16="http://schemas.microsoft.com/office/drawing/2014/main" id="{C85152F0-1A33-09B8-AA29-5E96FD66CA34}"/>
              </a:ext>
            </a:extLst>
          </p:cNvPr>
          <p:cNvSpPr txBox="1"/>
          <p:nvPr/>
        </p:nvSpPr>
        <p:spPr>
          <a:xfrm>
            <a:off x="6201955" y="3001463"/>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P3</a:t>
            </a:r>
          </a:p>
        </p:txBody>
      </p:sp>
      <p:sp>
        <p:nvSpPr>
          <p:cNvPr id="133" name="Text Box 112">
            <a:extLst>
              <a:ext uri="{FF2B5EF4-FFF2-40B4-BE49-F238E27FC236}">
                <a16:creationId xmlns:a16="http://schemas.microsoft.com/office/drawing/2014/main" id="{2644534A-81B2-FB8A-7DD8-864EF7F26636}"/>
              </a:ext>
            </a:extLst>
          </p:cNvPr>
          <p:cNvSpPr txBox="1"/>
          <p:nvPr/>
        </p:nvSpPr>
        <p:spPr>
          <a:xfrm>
            <a:off x="9029610" y="3001463"/>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P5</a:t>
            </a:r>
          </a:p>
        </p:txBody>
      </p:sp>
      <p:cxnSp>
        <p:nvCxnSpPr>
          <p:cNvPr id="134" name="Straight Arrow Connector 133">
            <a:extLst>
              <a:ext uri="{FF2B5EF4-FFF2-40B4-BE49-F238E27FC236}">
                <a16:creationId xmlns:a16="http://schemas.microsoft.com/office/drawing/2014/main" id="{2DAF11BE-CFE5-8F8C-1EBC-0BDBBACF8CC3}"/>
              </a:ext>
            </a:extLst>
          </p:cNvPr>
          <p:cNvCxnSpPr>
            <a:cxnSpLocks/>
            <a:endCxn id="110" idx="0"/>
          </p:cNvCxnSpPr>
          <p:nvPr/>
        </p:nvCxnSpPr>
        <p:spPr>
          <a:xfrm flipV="1">
            <a:off x="3868330" y="2494733"/>
            <a:ext cx="502285" cy="127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5" name="Straight Arrow Connector 134">
            <a:extLst>
              <a:ext uri="{FF2B5EF4-FFF2-40B4-BE49-F238E27FC236}">
                <a16:creationId xmlns:a16="http://schemas.microsoft.com/office/drawing/2014/main" id="{0E87BD05-3FC3-5EB2-AAD8-1A054A79D2C9}"/>
              </a:ext>
            </a:extLst>
          </p:cNvPr>
          <p:cNvCxnSpPr/>
          <p:nvPr/>
        </p:nvCxnSpPr>
        <p:spPr>
          <a:xfrm>
            <a:off x="3879760" y="4158433"/>
            <a:ext cx="49022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6" name="Straight Arrow Connector 135">
            <a:extLst>
              <a:ext uri="{FF2B5EF4-FFF2-40B4-BE49-F238E27FC236}">
                <a16:creationId xmlns:a16="http://schemas.microsoft.com/office/drawing/2014/main" id="{FBB79AA9-0EB6-2FF6-7DBA-2C2F3596962F}"/>
              </a:ext>
            </a:extLst>
          </p:cNvPr>
          <p:cNvCxnSpPr>
            <a:cxnSpLocks/>
            <a:stCxn id="59" idx="2"/>
          </p:cNvCxnSpPr>
          <p:nvPr/>
        </p:nvCxnSpPr>
        <p:spPr>
          <a:xfrm>
            <a:off x="10793005" y="2913199"/>
            <a:ext cx="2720" cy="282416"/>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7" name="Text Box 118">
            <a:extLst>
              <a:ext uri="{FF2B5EF4-FFF2-40B4-BE49-F238E27FC236}">
                <a16:creationId xmlns:a16="http://schemas.microsoft.com/office/drawing/2014/main" id="{45ABDE90-0DAB-DBC4-4ECA-82AD31DA34F7}"/>
              </a:ext>
            </a:extLst>
          </p:cNvPr>
          <p:cNvSpPr txBox="1"/>
          <p:nvPr/>
        </p:nvSpPr>
        <p:spPr>
          <a:xfrm>
            <a:off x="9604602" y="1953714"/>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P3</a:t>
            </a:r>
          </a:p>
        </p:txBody>
      </p:sp>
      <p:sp>
        <p:nvSpPr>
          <p:cNvPr id="138" name="Text Box 3">
            <a:extLst>
              <a:ext uri="{FF2B5EF4-FFF2-40B4-BE49-F238E27FC236}">
                <a16:creationId xmlns:a16="http://schemas.microsoft.com/office/drawing/2014/main" id="{C65B5403-1AD2-3735-58BF-FFB987DD7931}"/>
              </a:ext>
            </a:extLst>
          </p:cNvPr>
          <p:cNvSpPr txBox="1"/>
          <p:nvPr/>
        </p:nvSpPr>
        <p:spPr>
          <a:xfrm>
            <a:off x="4872900" y="1871798"/>
            <a:ext cx="930910" cy="163830"/>
          </a:xfrm>
          <a:prstGeom prst="rect">
            <a:avLst/>
          </a:prstGeom>
          <a:noFill/>
        </p:spPr>
        <p:txBody>
          <a:bodyPr wrap="square"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rPr>
              <a:t>H/8×W/8×512</a:t>
            </a:r>
          </a:p>
        </p:txBody>
      </p:sp>
      <p:sp>
        <p:nvSpPr>
          <p:cNvPr id="139" name="Text Box 4">
            <a:extLst>
              <a:ext uri="{FF2B5EF4-FFF2-40B4-BE49-F238E27FC236}">
                <a16:creationId xmlns:a16="http://schemas.microsoft.com/office/drawing/2014/main" id="{B3A60F12-A4DA-999C-359F-842F7306B63D}"/>
              </a:ext>
            </a:extLst>
          </p:cNvPr>
          <p:cNvSpPr txBox="1"/>
          <p:nvPr/>
        </p:nvSpPr>
        <p:spPr>
          <a:xfrm>
            <a:off x="5867310" y="1871798"/>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H/16×W/16×512</a:t>
            </a:r>
          </a:p>
        </p:txBody>
      </p:sp>
      <p:sp>
        <p:nvSpPr>
          <p:cNvPr id="140" name="Text Box 17">
            <a:extLst>
              <a:ext uri="{FF2B5EF4-FFF2-40B4-BE49-F238E27FC236}">
                <a16:creationId xmlns:a16="http://schemas.microsoft.com/office/drawing/2014/main" id="{C675E281-1278-603A-9531-CE596911ECD5}"/>
              </a:ext>
            </a:extLst>
          </p:cNvPr>
          <p:cNvSpPr txBox="1"/>
          <p:nvPr/>
        </p:nvSpPr>
        <p:spPr>
          <a:xfrm>
            <a:off x="7280820" y="1871798"/>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H/32×W/32×512</a:t>
            </a:r>
          </a:p>
        </p:txBody>
      </p:sp>
      <p:sp>
        <p:nvSpPr>
          <p:cNvPr id="141" name="Text Box 18">
            <a:extLst>
              <a:ext uri="{FF2B5EF4-FFF2-40B4-BE49-F238E27FC236}">
                <a16:creationId xmlns:a16="http://schemas.microsoft.com/office/drawing/2014/main" id="{E8616C97-A187-3132-2AB2-D6142DD0FE1A}"/>
              </a:ext>
            </a:extLst>
          </p:cNvPr>
          <p:cNvSpPr txBox="1"/>
          <p:nvPr/>
        </p:nvSpPr>
        <p:spPr>
          <a:xfrm>
            <a:off x="4872900" y="4540703"/>
            <a:ext cx="93091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H/8×W/8×512</a:t>
            </a:r>
          </a:p>
        </p:txBody>
      </p:sp>
      <p:sp>
        <p:nvSpPr>
          <p:cNvPr id="142" name="Text Box 19">
            <a:extLst>
              <a:ext uri="{FF2B5EF4-FFF2-40B4-BE49-F238E27FC236}">
                <a16:creationId xmlns:a16="http://schemas.microsoft.com/office/drawing/2014/main" id="{66BAE053-2C04-9098-B2EE-17CB2282FE3E}"/>
              </a:ext>
            </a:extLst>
          </p:cNvPr>
          <p:cNvSpPr txBox="1"/>
          <p:nvPr/>
        </p:nvSpPr>
        <p:spPr>
          <a:xfrm>
            <a:off x="5873025" y="4540703"/>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H/16×W/16×512</a:t>
            </a:r>
          </a:p>
        </p:txBody>
      </p:sp>
      <p:sp>
        <p:nvSpPr>
          <p:cNvPr id="143" name="Text Box 20">
            <a:extLst>
              <a:ext uri="{FF2B5EF4-FFF2-40B4-BE49-F238E27FC236}">
                <a16:creationId xmlns:a16="http://schemas.microsoft.com/office/drawing/2014/main" id="{76649B28-6DD6-2D13-9F3B-089ED1CFB27C}"/>
              </a:ext>
            </a:extLst>
          </p:cNvPr>
          <p:cNvSpPr txBox="1"/>
          <p:nvPr/>
        </p:nvSpPr>
        <p:spPr>
          <a:xfrm>
            <a:off x="7301140" y="4540703"/>
            <a:ext cx="1042670"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sym typeface="+mn-ea"/>
              </a:rPr>
              <a:t>H/32×W/32×512</a:t>
            </a:r>
          </a:p>
        </p:txBody>
      </p:sp>
      <p:sp>
        <p:nvSpPr>
          <p:cNvPr id="144" name="Text Box 27">
            <a:extLst>
              <a:ext uri="{FF2B5EF4-FFF2-40B4-BE49-F238E27FC236}">
                <a16:creationId xmlns:a16="http://schemas.microsoft.com/office/drawing/2014/main" id="{0D13532C-8BE7-46AA-617D-D093C3B7125E}"/>
              </a:ext>
            </a:extLst>
          </p:cNvPr>
          <p:cNvSpPr txBox="1"/>
          <p:nvPr/>
        </p:nvSpPr>
        <p:spPr>
          <a:xfrm>
            <a:off x="9820820" y="4599123"/>
            <a:ext cx="1452245" cy="22987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900">
                <a:latin typeface="Times New Roman" panose="02020603050405020304" charset="0"/>
                <a:cs typeface="Times New Roman" panose="02020603050405020304" charset="0"/>
              </a:rPr>
              <a:t>: element wise addition</a:t>
            </a:r>
          </a:p>
        </p:txBody>
      </p:sp>
      <p:sp>
        <p:nvSpPr>
          <p:cNvPr id="145" name="Flowchart: Or 144">
            <a:extLst>
              <a:ext uri="{FF2B5EF4-FFF2-40B4-BE49-F238E27FC236}">
                <a16:creationId xmlns:a16="http://schemas.microsoft.com/office/drawing/2014/main" id="{AB25AC7A-3721-3E0E-8398-EA2B9AF2AA44}"/>
              </a:ext>
            </a:extLst>
          </p:cNvPr>
          <p:cNvSpPr/>
          <p:nvPr/>
        </p:nvSpPr>
        <p:spPr>
          <a:xfrm>
            <a:off x="9756685" y="463341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46" name="Rounded Rectangle 202">
            <a:extLst>
              <a:ext uri="{FF2B5EF4-FFF2-40B4-BE49-F238E27FC236}">
                <a16:creationId xmlns:a16="http://schemas.microsoft.com/office/drawing/2014/main" id="{90435265-FEC3-683E-1AFB-41501B5F7218}"/>
              </a:ext>
            </a:extLst>
          </p:cNvPr>
          <p:cNvSpPr/>
          <p:nvPr/>
        </p:nvSpPr>
        <p:spPr>
          <a:xfrm rot="16200000">
            <a:off x="4412525"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E2</a:t>
            </a:r>
            <a:endParaRPr lang="en-US" sz="1000" baseline="-25000">
              <a:solidFill>
                <a:schemeClr val="tx1"/>
              </a:solidFill>
              <a:uFillTx/>
              <a:latin typeface="Times New Roman" panose="02020603050405020304" charset="0"/>
              <a:cs typeface="Times New Roman" panose="02020603050405020304" charset="0"/>
            </a:endParaRPr>
          </a:p>
        </p:txBody>
      </p:sp>
      <p:sp>
        <p:nvSpPr>
          <p:cNvPr id="147" name="Rounded Rectangle 203">
            <a:extLst>
              <a:ext uri="{FF2B5EF4-FFF2-40B4-BE49-F238E27FC236}">
                <a16:creationId xmlns:a16="http://schemas.microsoft.com/office/drawing/2014/main" id="{74FF83E0-5EA3-6836-35B3-0346337B9239}"/>
              </a:ext>
            </a:extLst>
          </p:cNvPr>
          <p:cNvSpPr/>
          <p:nvPr/>
        </p:nvSpPr>
        <p:spPr>
          <a:xfrm rot="16200000">
            <a:off x="4747805"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E3</a:t>
            </a:r>
            <a:endParaRPr lang="en-US" sz="1000" baseline="-25000">
              <a:solidFill>
                <a:schemeClr val="tx1"/>
              </a:solidFill>
              <a:uFillTx/>
              <a:latin typeface="Times New Roman" panose="02020603050405020304" charset="0"/>
              <a:cs typeface="Times New Roman" panose="02020603050405020304" charset="0"/>
            </a:endParaRPr>
          </a:p>
        </p:txBody>
      </p:sp>
      <p:sp>
        <p:nvSpPr>
          <p:cNvPr id="149" name="Rounded Rectangle 204">
            <a:extLst>
              <a:ext uri="{FF2B5EF4-FFF2-40B4-BE49-F238E27FC236}">
                <a16:creationId xmlns:a16="http://schemas.microsoft.com/office/drawing/2014/main" id="{D5C81980-AF85-E170-73E3-4661FFBF7E7F}"/>
              </a:ext>
            </a:extLst>
          </p:cNvPr>
          <p:cNvSpPr/>
          <p:nvPr/>
        </p:nvSpPr>
        <p:spPr>
          <a:xfrm rot="16200000">
            <a:off x="5736500"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E4</a:t>
            </a:r>
            <a:endParaRPr lang="en-US" sz="1000" baseline="-25000">
              <a:solidFill>
                <a:schemeClr val="tx1"/>
              </a:solidFill>
              <a:uFillTx/>
              <a:latin typeface="Times New Roman" panose="02020603050405020304" charset="0"/>
              <a:cs typeface="Times New Roman" panose="02020603050405020304" charset="0"/>
            </a:endParaRPr>
          </a:p>
        </p:txBody>
      </p:sp>
      <p:sp>
        <p:nvSpPr>
          <p:cNvPr id="152" name="Rounded Rectangle 205">
            <a:extLst>
              <a:ext uri="{FF2B5EF4-FFF2-40B4-BE49-F238E27FC236}">
                <a16:creationId xmlns:a16="http://schemas.microsoft.com/office/drawing/2014/main" id="{5F8FF6F7-446D-1D88-EC52-0CE74D09E17A}"/>
              </a:ext>
            </a:extLst>
          </p:cNvPr>
          <p:cNvSpPr/>
          <p:nvPr/>
        </p:nvSpPr>
        <p:spPr>
          <a:xfrm rot="16200000">
            <a:off x="7166520" y="238932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sym typeface="+mn-ea"/>
              </a:rPr>
              <a:t>F.Block</a:t>
            </a:r>
            <a:r>
              <a:rPr lang="en-US" sz="1000" baseline="-25000">
                <a:uFillTx/>
                <a:latin typeface="Times New Roman" panose="02020603050405020304" charset="0"/>
                <a:cs typeface="Times New Roman" panose="02020603050405020304" charset="0"/>
                <a:sym typeface="+mn-ea"/>
              </a:rPr>
              <a:t>E5</a:t>
            </a:r>
            <a:endParaRPr lang="en-US" sz="1000" baseline="-25000">
              <a:solidFill>
                <a:schemeClr val="tx1"/>
              </a:solidFill>
              <a:uFillTx/>
              <a:latin typeface="Times New Roman" panose="02020603050405020304" charset="0"/>
              <a:cs typeface="Times New Roman" panose="02020603050405020304" charset="0"/>
            </a:endParaRPr>
          </a:p>
        </p:txBody>
      </p:sp>
      <p:sp>
        <p:nvSpPr>
          <p:cNvPr id="154" name="Rounded Rectangle 206">
            <a:extLst>
              <a:ext uri="{FF2B5EF4-FFF2-40B4-BE49-F238E27FC236}">
                <a16:creationId xmlns:a16="http://schemas.microsoft.com/office/drawing/2014/main" id="{CE67B5BE-1C59-432D-DC75-8DAFA6D23DDE}"/>
              </a:ext>
            </a:extLst>
          </p:cNvPr>
          <p:cNvSpPr/>
          <p:nvPr/>
        </p:nvSpPr>
        <p:spPr>
          <a:xfrm rot="16200000">
            <a:off x="4082960"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R1</a:t>
            </a:r>
          </a:p>
        </p:txBody>
      </p:sp>
      <p:sp>
        <p:nvSpPr>
          <p:cNvPr id="156" name="Rounded Rectangle 207">
            <a:extLst>
              <a:ext uri="{FF2B5EF4-FFF2-40B4-BE49-F238E27FC236}">
                <a16:creationId xmlns:a16="http://schemas.microsoft.com/office/drawing/2014/main" id="{42B69127-16B3-1D99-E33C-B47FF52D50C0}"/>
              </a:ext>
            </a:extLst>
          </p:cNvPr>
          <p:cNvSpPr/>
          <p:nvPr/>
        </p:nvSpPr>
        <p:spPr>
          <a:xfrm rot="16200000">
            <a:off x="4412525"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R2</a:t>
            </a:r>
          </a:p>
        </p:txBody>
      </p:sp>
      <p:sp>
        <p:nvSpPr>
          <p:cNvPr id="157" name="Rounded Rectangle 208">
            <a:extLst>
              <a:ext uri="{FF2B5EF4-FFF2-40B4-BE49-F238E27FC236}">
                <a16:creationId xmlns:a16="http://schemas.microsoft.com/office/drawing/2014/main" id="{88622332-D70D-9DC9-295F-1D9020D1D7DC}"/>
              </a:ext>
            </a:extLst>
          </p:cNvPr>
          <p:cNvSpPr/>
          <p:nvPr/>
        </p:nvSpPr>
        <p:spPr>
          <a:xfrm rot="16200000">
            <a:off x="4747805"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R3</a:t>
            </a:r>
          </a:p>
        </p:txBody>
      </p:sp>
      <p:sp>
        <p:nvSpPr>
          <p:cNvPr id="160" name="Rounded Rectangle 209">
            <a:extLst>
              <a:ext uri="{FF2B5EF4-FFF2-40B4-BE49-F238E27FC236}">
                <a16:creationId xmlns:a16="http://schemas.microsoft.com/office/drawing/2014/main" id="{E6735573-DF68-E944-079B-958B4B82500B}"/>
              </a:ext>
            </a:extLst>
          </p:cNvPr>
          <p:cNvSpPr/>
          <p:nvPr/>
        </p:nvSpPr>
        <p:spPr>
          <a:xfrm rot="16200000">
            <a:off x="5736500"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R4</a:t>
            </a:r>
          </a:p>
        </p:txBody>
      </p:sp>
      <p:sp>
        <p:nvSpPr>
          <p:cNvPr id="161" name="Rounded Rectangle 210">
            <a:extLst>
              <a:ext uri="{FF2B5EF4-FFF2-40B4-BE49-F238E27FC236}">
                <a16:creationId xmlns:a16="http://schemas.microsoft.com/office/drawing/2014/main" id="{DF0E1E81-FC71-F363-1C87-94D663C1E8F1}"/>
              </a:ext>
            </a:extLst>
          </p:cNvPr>
          <p:cNvSpPr/>
          <p:nvPr/>
        </p:nvSpPr>
        <p:spPr>
          <a:xfrm rot="16200000">
            <a:off x="7166520" y="4041593"/>
            <a:ext cx="786765" cy="211455"/>
          </a:xfrm>
          <a:prstGeom prst="roundRect">
            <a:avLst/>
          </a:prstGeom>
          <a:solidFill>
            <a:schemeClr val="accent2">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F.Block</a:t>
            </a:r>
            <a:r>
              <a:rPr lang="en-US" sz="1000" baseline="-25000">
                <a:solidFill>
                  <a:schemeClr val="tx1"/>
                </a:solidFill>
                <a:uFillTx/>
                <a:latin typeface="Times New Roman" panose="02020603050405020304" charset="0"/>
                <a:cs typeface="Times New Roman" panose="02020603050405020304" charset="0"/>
              </a:rPr>
              <a:t>R5</a:t>
            </a:r>
          </a:p>
        </p:txBody>
      </p:sp>
      <p:sp>
        <p:nvSpPr>
          <p:cNvPr id="162" name="Flowchart: Or 161">
            <a:extLst>
              <a:ext uri="{FF2B5EF4-FFF2-40B4-BE49-F238E27FC236}">
                <a16:creationId xmlns:a16="http://schemas.microsoft.com/office/drawing/2014/main" id="{DDCCFE12-E267-1556-0E3A-5A196425156B}"/>
              </a:ext>
            </a:extLst>
          </p:cNvPr>
          <p:cNvSpPr/>
          <p:nvPr/>
        </p:nvSpPr>
        <p:spPr>
          <a:xfrm>
            <a:off x="7487830" y="319704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63" name="Straight Arrow Connector 162">
            <a:extLst>
              <a:ext uri="{FF2B5EF4-FFF2-40B4-BE49-F238E27FC236}">
                <a16:creationId xmlns:a16="http://schemas.microsoft.com/office/drawing/2014/main" id="{7ECAA402-9DCC-000B-23C3-2A5299B4A02F}"/>
              </a:ext>
            </a:extLst>
          </p:cNvPr>
          <p:cNvCxnSpPr>
            <a:stCxn id="162" idx="6"/>
          </p:cNvCxnSpPr>
          <p:nvPr/>
        </p:nvCxnSpPr>
        <p:spPr>
          <a:xfrm>
            <a:off x="7665630" y="3277688"/>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64" name="Curved Connector 216">
            <a:extLst>
              <a:ext uri="{FF2B5EF4-FFF2-40B4-BE49-F238E27FC236}">
                <a16:creationId xmlns:a16="http://schemas.microsoft.com/office/drawing/2014/main" id="{F596DDBA-36E4-C29D-40CB-D3EA99A07DBF}"/>
              </a:ext>
            </a:extLst>
          </p:cNvPr>
          <p:cNvCxnSpPr>
            <a:endCxn id="162" idx="2"/>
          </p:cNvCxnSpPr>
          <p:nvPr/>
        </p:nvCxnSpPr>
        <p:spPr>
          <a:xfrm rot="5400000" flipV="1">
            <a:off x="7005230" y="2794453"/>
            <a:ext cx="767715" cy="197485"/>
          </a:xfrm>
          <a:prstGeom prst="curvedConnector2">
            <a:avLst/>
          </a:prstGeom>
        </p:spPr>
        <p:style>
          <a:lnRef idx="2">
            <a:prstClr val="black"/>
          </a:lnRef>
          <a:fillRef idx="0">
            <a:srgbClr val="FFFFFF"/>
          </a:fillRef>
          <a:effectRef idx="0">
            <a:srgbClr val="FFFFFF"/>
          </a:effectRef>
          <a:fontRef idx="minor">
            <a:schemeClr val="tx1"/>
          </a:fontRef>
        </p:style>
      </p:cxnSp>
      <p:cxnSp>
        <p:nvCxnSpPr>
          <p:cNvPr id="165" name="Curved Connector 217">
            <a:extLst>
              <a:ext uri="{FF2B5EF4-FFF2-40B4-BE49-F238E27FC236}">
                <a16:creationId xmlns:a16="http://schemas.microsoft.com/office/drawing/2014/main" id="{F79BA93C-4E32-F6CF-A90C-6D0D6C0198E4}"/>
              </a:ext>
            </a:extLst>
          </p:cNvPr>
          <p:cNvCxnSpPr>
            <a:endCxn id="162" idx="2"/>
          </p:cNvCxnSpPr>
          <p:nvPr/>
        </p:nvCxnSpPr>
        <p:spPr>
          <a:xfrm rot="16200000">
            <a:off x="6960145" y="3615508"/>
            <a:ext cx="864870" cy="189865"/>
          </a:xfrm>
          <a:prstGeom prst="curvedConnector2">
            <a:avLst/>
          </a:prstGeom>
        </p:spPr>
        <p:style>
          <a:lnRef idx="2">
            <a:prstClr val="black"/>
          </a:lnRef>
          <a:fillRef idx="0">
            <a:srgbClr val="FFFFFF"/>
          </a:fillRef>
          <a:effectRef idx="0">
            <a:srgbClr val="FFFFFF"/>
          </a:effectRef>
          <a:fontRef idx="minor">
            <a:schemeClr val="tx1"/>
          </a:fontRef>
        </p:style>
      </p:cxnSp>
      <p:sp>
        <p:nvSpPr>
          <p:cNvPr id="166" name="Flowchart: Or 165">
            <a:extLst>
              <a:ext uri="{FF2B5EF4-FFF2-40B4-BE49-F238E27FC236}">
                <a16:creationId xmlns:a16="http://schemas.microsoft.com/office/drawing/2014/main" id="{C3540CDC-5021-08B1-419B-B0084C9CB41A}"/>
              </a:ext>
            </a:extLst>
          </p:cNvPr>
          <p:cNvSpPr/>
          <p:nvPr/>
        </p:nvSpPr>
        <p:spPr>
          <a:xfrm>
            <a:off x="8376830" y="2434408"/>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7" name="Rounded Rectangle 225">
            <a:extLst>
              <a:ext uri="{FF2B5EF4-FFF2-40B4-BE49-F238E27FC236}">
                <a16:creationId xmlns:a16="http://schemas.microsoft.com/office/drawing/2014/main" id="{C6F842AF-9855-ABAD-1032-428AB197DC8E}"/>
              </a:ext>
            </a:extLst>
          </p:cNvPr>
          <p:cNvSpPr/>
          <p:nvPr/>
        </p:nvSpPr>
        <p:spPr>
          <a:xfrm>
            <a:off x="8000275" y="3106238"/>
            <a:ext cx="698500" cy="334010"/>
          </a:xfrm>
          <a:prstGeom prst="roundRect">
            <a:avLst/>
          </a:prstGeom>
          <a:solidFill>
            <a:srgbClr val="FFFFCC"/>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charset="0"/>
                <a:cs typeface="Times New Roman" panose="02020603050405020304" charset="0"/>
              </a:rPr>
              <a:t>ATFT</a:t>
            </a:r>
          </a:p>
        </p:txBody>
      </p:sp>
      <p:sp>
        <p:nvSpPr>
          <p:cNvPr id="168" name="Flowchart: Or 167">
            <a:extLst>
              <a:ext uri="{FF2B5EF4-FFF2-40B4-BE49-F238E27FC236}">
                <a16:creationId xmlns:a16="http://schemas.microsoft.com/office/drawing/2014/main" id="{963A4793-6D38-C4BD-6430-3E397311E7EF}"/>
              </a:ext>
            </a:extLst>
          </p:cNvPr>
          <p:cNvSpPr/>
          <p:nvPr/>
        </p:nvSpPr>
        <p:spPr>
          <a:xfrm>
            <a:off x="8376830" y="406699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0" name="Flowchart: Or 169">
            <a:extLst>
              <a:ext uri="{FF2B5EF4-FFF2-40B4-BE49-F238E27FC236}">
                <a16:creationId xmlns:a16="http://schemas.microsoft.com/office/drawing/2014/main" id="{E7C9E23B-7460-F04A-14AE-ABAB24D02F66}"/>
              </a:ext>
            </a:extLst>
          </p:cNvPr>
          <p:cNvSpPr/>
          <p:nvPr/>
        </p:nvSpPr>
        <p:spPr>
          <a:xfrm>
            <a:off x="8851810" y="3197043"/>
            <a:ext cx="177800" cy="161290"/>
          </a:xfrm>
          <a:prstGeom prst="flowChartOr">
            <a:avLst/>
          </a:prstGeom>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171" name="Straight Arrow Connector 170">
            <a:extLst>
              <a:ext uri="{FF2B5EF4-FFF2-40B4-BE49-F238E27FC236}">
                <a16:creationId xmlns:a16="http://schemas.microsoft.com/office/drawing/2014/main" id="{4DD26ED6-1515-CF17-B32E-1FD96440DC73}"/>
              </a:ext>
            </a:extLst>
          </p:cNvPr>
          <p:cNvCxnSpPr>
            <a:stCxn id="170" idx="6"/>
          </p:cNvCxnSpPr>
          <p:nvPr/>
        </p:nvCxnSpPr>
        <p:spPr>
          <a:xfrm>
            <a:off x="9029610" y="3277688"/>
            <a:ext cx="17526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2" name="Curved Connector 238">
            <a:extLst>
              <a:ext uri="{FF2B5EF4-FFF2-40B4-BE49-F238E27FC236}">
                <a16:creationId xmlns:a16="http://schemas.microsoft.com/office/drawing/2014/main" id="{A90B0F3C-9666-2B10-6AF0-3DCC4B87D2D3}"/>
              </a:ext>
            </a:extLst>
          </p:cNvPr>
          <p:cNvCxnSpPr>
            <a:stCxn id="166" idx="6"/>
            <a:endCxn id="170" idx="0"/>
          </p:cNvCxnSpPr>
          <p:nvPr/>
        </p:nvCxnSpPr>
        <p:spPr>
          <a:xfrm>
            <a:off x="8554630" y="2515053"/>
            <a:ext cx="386080" cy="681990"/>
          </a:xfrm>
          <a:prstGeom prst="curvedConnector2">
            <a:avLst/>
          </a:prstGeom>
        </p:spPr>
        <p:style>
          <a:lnRef idx="2">
            <a:prstClr val="black"/>
          </a:lnRef>
          <a:fillRef idx="0">
            <a:srgbClr val="FFFFFF"/>
          </a:fillRef>
          <a:effectRef idx="0">
            <a:srgbClr val="FFFFFF"/>
          </a:effectRef>
          <a:fontRef idx="minor">
            <a:schemeClr val="tx1"/>
          </a:fontRef>
        </p:style>
      </p:cxnSp>
      <p:sp>
        <p:nvSpPr>
          <p:cNvPr id="173" name="Text Box 239">
            <a:extLst>
              <a:ext uri="{FF2B5EF4-FFF2-40B4-BE49-F238E27FC236}">
                <a16:creationId xmlns:a16="http://schemas.microsoft.com/office/drawing/2014/main" id="{33395632-1BA4-F2FA-C874-2BF5C18DC8B5}"/>
              </a:ext>
            </a:extLst>
          </p:cNvPr>
          <p:cNvSpPr txBox="1"/>
          <p:nvPr/>
        </p:nvSpPr>
        <p:spPr>
          <a:xfrm>
            <a:off x="7647215" y="3001463"/>
            <a:ext cx="401320" cy="27559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200">
                <a:latin typeface="Times New Roman" panose="02020603050405020304" charset="0"/>
                <a:cs typeface="Times New Roman" panose="02020603050405020304" charset="0"/>
              </a:rPr>
              <a:t>P4</a:t>
            </a:r>
          </a:p>
        </p:txBody>
      </p:sp>
      <p:cxnSp>
        <p:nvCxnSpPr>
          <p:cNvPr id="174" name="Curved Connector 240">
            <a:extLst>
              <a:ext uri="{FF2B5EF4-FFF2-40B4-BE49-F238E27FC236}">
                <a16:creationId xmlns:a16="http://schemas.microsoft.com/office/drawing/2014/main" id="{2C19D748-616E-787F-794B-A10CDA4601DF}"/>
              </a:ext>
            </a:extLst>
          </p:cNvPr>
          <p:cNvCxnSpPr>
            <a:stCxn id="168" idx="6"/>
            <a:endCxn id="170" idx="4"/>
          </p:cNvCxnSpPr>
          <p:nvPr/>
        </p:nvCxnSpPr>
        <p:spPr>
          <a:xfrm flipV="1">
            <a:off x="8554630" y="3358333"/>
            <a:ext cx="386080" cy="789305"/>
          </a:xfrm>
          <a:prstGeom prst="curvedConnector2">
            <a:avLst/>
          </a:prstGeom>
        </p:spPr>
        <p:style>
          <a:lnRef idx="2">
            <a:prstClr val="black"/>
          </a:lnRef>
          <a:fillRef idx="0">
            <a:srgbClr val="FFFFFF"/>
          </a:fillRef>
          <a:effectRef idx="0">
            <a:srgbClr val="FFFFFF"/>
          </a:effectRef>
          <a:fontRef idx="minor">
            <a:schemeClr val="tx1"/>
          </a:fontRef>
        </p:style>
      </p:cxnSp>
      <p:cxnSp>
        <p:nvCxnSpPr>
          <p:cNvPr id="175" name="Straight Arrow Connector 174">
            <a:extLst>
              <a:ext uri="{FF2B5EF4-FFF2-40B4-BE49-F238E27FC236}">
                <a16:creationId xmlns:a16="http://schemas.microsoft.com/office/drawing/2014/main" id="{078DC36C-377F-84E2-DCA3-379A35AC0B4E}"/>
              </a:ext>
            </a:extLst>
          </p:cNvPr>
          <p:cNvCxnSpPr/>
          <p:nvPr/>
        </p:nvCxnSpPr>
        <p:spPr>
          <a:xfrm flipH="1">
            <a:off x="6822350" y="2515053"/>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6" name="Straight Arrow Connector 175">
            <a:extLst>
              <a:ext uri="{FF2B5EF4-FFF2-40B4-BE49-F238E27FC236}">
                <a16:creationId xmlns:a16="http://schemas.microsoft.com/office/drawing/2014/main" id="{D19B56CE-ABE7-DAC3-7198-F83F87856C68}"/>
              </a:ext>
            </a:extLst>
          </p:cNvPr>
          <p:cNvCxnSpPr/>
          <p:nvPr/>
        </p:nvCxnSpPr>
        <p:spPr>
          <a:xfrm flipV="1">
            <a:off x="7103655" y="2582363"/>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7" name="Straight Arrow Connector 176">
            <a:extLst>
              <a:ext uri="{FF2B5EF4-FFF2-40B4-BE49-F238E27FC236}">
                <a16:creationId xmlns:a16="http://schemas.microsoft.com/office/drawing/2014/main" id="{5E6C8950-82B4-7E59-98CA-11D773A4D041}"/>
              </a:ext>
            </a:extLst>
          </p:cNvPr>
          <p:cNvCxnSpPr/>
          <p:nvPr/>
        </p:nvCxnSpPr>
        <p:spPr>
          <a:xfrm flipV="1">
            <a:off x="6826795" y="3431358"/>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79" name="Straight Arrow Connector 178">
            <a:extLst>
              <a:ext uri="{FF2B5EF4-FFF2-40B4-BE49-F238E27FC236}">
                <a16:creationId xmlns:a16="http://schemas.microsoft.com/office/drawing/2014/main" id="{01C9C1B1-5BDC-84C5-CB27-5ACD530829FA}"/>
              </a:ext>
            </a:extLst>
          </p:cNvPr>
          <p:cNvCxnSpPr/>
          <p:nvPr/>
        </p:nvCxnSpPr>
        <p:spPr>
          <a:xfrm flipH="1">
            <a:off x="7103020" y="3455488"/>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0" name="Straight Arrow Connector 179">
            <a:extLst>
              <a:ext uri="{FF2B5EF4-FFF2-40B4-BE49-F238E27FC236}">
                <a16:creationId xmlns:a16="http://schemas.microsoft.com/office/drawing/2014/main" id="{DD09950E-C0E2-244B-BF3C-47FFDA9484CD}"/>
              </a:ext>
            </a:extLst>
          </p:cNvPr>
          <p:cNvCxnSpPr/>
          <p:nvPr/>
        </p:nvCxnSpPr>
        <p:spPr>
          <a:xfrm flipV="1">
            <a:off x="8201570" y="3431358"/>
            <a:ext cx="0" cy="7118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2" name="Straight Arrow Connector 181">
            <a:extLst>
              <a:ext uri="{FF2B5EF4-FFF2-40B4-BE49-F238E27FC236}">
                <a16:creationId xmlns:a16="http://schemas.microsoft.com/office/drawing/2014/main" id="{E10394FD-F565-7E4C-6D02-5FABED4E6E92}"/>
              </a:ext>
            </a:extLst>
          </p:cNvPr>
          <p:cNvCxnSpPr/>
          <p:nvPr/>
        </p:nvCxnSpPr>
        <p:spPr>
          <a:xfrm flipH="1">
            <a:off x="8467000" y="3455488"/>
            <a:ext cx="635" cy="62992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3" name="Straight Arrow Connector 182">
            <a:extLst>
              <a:ext uri="{FF2B5EF4-FFF2-40B4-BE49-F238E27FC236}">
                <a16:creationId xmlns:a16="http://schemas.microsoft.com/office/drawing/2014/main" id="{359F5D2B-D614-93E6-F37C-138652D448AF}"/>
              </a:ext>
            </a:extLst>
          </p:cNvPr>
          <p:cNvCxnSpPr/>
          <p:nvPr/>
        </p:nvCxnSpPr>
        <p:spPr>
          <a:xfrm flipH="1">
            <a:off x="8197125" y="2510608"/>
            <a:ext cx="4445" cy="6064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4" name="Straight Arrow Connector 183">
            <a:extLst>
              <a:ext uri="{FF2B5EF4-FFF2-40B4-BE49-F238E27FC236}">
                <a16:creationId xmlns:a16="http://schemas.microsoft.com/office/drawing/2014/main" id="{5C496CB1-34F6-0B05-0E06-CE9F36A4EC23}"/>
              </a:ext>
            </a:extLst>
          </p:cNvPr>
          <p:cNvCxnSpPr/>
          <p:nvPr/>
        </p:nvCxnSpPr>
        <p:spPr>
          <a:xfrm flipV="1">
            <a:off x="8463190" y="2586173"/>
            <a:ext cx="3810" cy="5238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5" name="Straight Arrow Connector 184">
            <a:extLst>
              <a:ext uri="{FF2B5EF4-FFF2-40B4-BE49-F238E27FC236}">
                <a16:creationId xmlns:a16="http://schemas.microsoft.com/office/drawing/2014/main" id="{E5F52809-BF1E-0CE5-A593-F28CC6B828F1}"/>
              </a:ext>
            </a:extLst>
          </p:cNvPr>
          <p:cNvCxnSpPr/>
          <p:nvPr/>
        </p:nvCxnSpPr>
        <p:spPr>
          <a:xfrm flipV="1">
            <a:off x="9604602" y="2193744"/>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7" name="Straight Arrow Connector 186">
            <a:extLst>
              <a:ext uri="{FF2B5EF4-FFF2-40B4-BE49-F238E27FC236}">
                <a16:creationId xmlns:a16="http://schemas.microsoft.com/office/drawing/2014/main" id="{003BC7D8-683E-F703-64D6-63150ED9E6A2}"/>
              </a:ext>
            </a:extLst>
          </p:cNvPr>
          <p:cNvCxnSpPr/>
          <p:nvPr/>
        </p:nvCxnSpPr>
        <p:spPr>
          <a:xfrm flipV="1">
            <a:off x="9604602" y="2445839"/>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88" name="Straight Arrow Connector 187">
            <a:extLst>
              <a:ext uri="{FF2B5EF4-FFF2-40B4-BE49-F238E27FC236}">
                <a16:creationId xmlns:a16="http://schemas.microsoft.com/office/drawing/2014/main" id="{F8E9B40B-A4E4-6389-303A-D8DA47C363B9}"/>
              </a:ext>
            </a:extLst>
          </p:cNvPr>
          <p:cNvCxnSpPr/>
          <p:nvPr/>
        </p:nvCxnSpPr>
        <p:spPr>
          <a:xfrm flipV="1">
            <a:off x="9602062" y="2723334"/>
            <a:ext cx="483870" cy="19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89" name="Text Box 370">
            <a:extLst>
              <a:ext uri="{FF2B5EF4-FFF2-40B4-BE49-F238E27FC236}">
                <a16:creationId xmlns:a16="http://schemas.microsoft.com/office/drawing/2014/main" id="{37BDB8D4-EB56-9167-6A06-5D2671000AAF}"/>
              </a:ext>
            </a:extLst>
          </p:cNvPr>
          <p:cNvSpPr txBox="1"/>
          <p:nvPr/>
        </p:nvSpPr>
        <p:spPr>
          <a:xfrm>
            <a:off x="9602697" y="2202634"/>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P4</a:t>
            </a:r>
          </a:p>
        </p:txBody>
      </p:sp>
      <p:sp>
        <p:nvSpPr>
          <p:cNvPr id="190" name="Text Box 371">
            <a:extLst>
              <a:ext uri="{FF2B5EF4-FFF2-40B4-BE49-F238E27FC236}">
                <a16:creationId xmlns:a16="http://schemas.microsoft.com/office/drawing/2014/main" id="{200A56E6-A11D-DF5F-4DAB-C8870D3725C4}"/>
              </a:ext>
            </a:extLst>
          </p:cNvPr>
          <p:cNvSpPr txBox="1"/>
          <p:nvPr/>
        </p:nvSpPr>
        <p:spPr>
          <a:xfrm>
            <a:off x="9597617" y="2478224"/>
            <a:ext cx="40132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000">
                <a:latin typeface="Times New Roman" panose="02020603050405020304" charset="0"/>
                <a:cs typeface="Times New Roman" panose="02020603050405020304" charset="0"/>
              </a:rPr>
              <a:t>P5</a:t>
            </a:r>
          </a:p>
        </p:txBody>
      </p:sp>
      <p:pic>
        <p:nvPicPr>
          <p:cNvPr id="191" name="Picture 190" descr="lem_vis">
            <a:extLst>
              <a:ext uri="{FF2B5EF4-FFF2-40B4-BE49-F238E27FC236}">
                <a16:creationId xmlns:a16="http://schemas.microsoft.com/office/drawing/2014/main" id="{B00BE997-4D98-9233-8FD0-D5A0F2717109}"/>
              </a:ext>
            </a:extLst>
          </p:cNvPr>
          <p:cNvPicPr>
            <a:picLocks noChangeAspect="1"/>
          </p:cNvPicPr>
          <p:nvPr/>
        </p:nvPicPr>
        <p:blipFill>
          <a:blip r:embed="rId4"/>
          <a:stretch>
            <a:fillRect/>
          </a:stretch>
        </p:blipFill>
        <p:spPr>
          <a:xfrm>
            <a:off x="2422890" y="2022452"/>
            <a:ext cx="1294130" cy="972820"/>
          </a:xfrm>
          <a:prstGeom prst="rect">
            <a:avLst/>
          </a:prstGeom>
          <a:ln>
            <a:solidFill>
              <a:schemeClr val="tx1"/>
            </a:solidFill>
          </a:ln>
          <a:scene3d>
            <a:camera prst="orthographicFront">
              <a:rot lat="0" lon="2100000" rev="0"/>
            </a:camera>
            <a:lightRig rig="threePt" dir="t"/>
          </a:scene3d>
        </p:spPr>
      </p:pic>
      <p:pic>
        <p:nvPicPr>
          <p:cNvPr id="192" name="Picture 191" descr="lem_vis">
            <a:extLst>
              <a:ext uri="{FF2B5EF4-FFF2-40B4-BE49-F238E27FC236}">
                <a16:creationId xmlns:a16="http://schemas.microsoft.com/office/drawing/2014/main" id="{AC2C2A11-81AF-6EB5-3AF5-9E091323D745}"/>
              </a:ext>
            </a:extLst>
          </p:cNvPr>
          <p:cNvPicPr>
            <a:picLocks noChangeAspect="1"/>
          </p:cNvPicPr>
          <p:nvPr/>
        </p:nvPicPr>
        <p:blipFill>
          <a:blip r:embed="rId4"/>
          <a:stretch>
            <a:fillRect/>
          </a:stretch>
        </p:blipFill>
        <p:spPr>
          <a:xfrm>
            <a:off x="2575290" y="2174852"/>
            <a:ext cx="1294130" cy="972820"/>
          </a:xfrm>
          <a:prstGeom prst="rect">
            <a:avLst/>
          </a:prstGeom>
          <a:ln>
            <a:solidFill>
              <a:schemeClr val="tx1"/>
            </a:solidFill>
          </a:ln>
          <a:scene3d>
            <a:camera prst="orthographicFront">
              <a:rot lat="0" lon="2100000" rev="0"/>
            </a:camera>
            <a:lightRig rig="threePt" dir="t"/>
          </a:scene3d>
        </p:spPr>
      </p:pic>
      <p:sp>
        <p:nvSpPr>
          <p:cNvPr id="193" name="Text Box 362">
            <a:extLst>
              <a:ext uri="{FF2B5EF4-FFF2-40B4-BE49-F238E27FC236}">
                <a16:creationId xmlns:a16="http://schemas.microsoft.com/office/drawing/2014/main" id="{BC099837-1A77-DF6E-E197-7BAE396AFF93}"/>
              </a:ext>
            </a:extLst>
          </p:cNvPr>
          <p:cNvSpPr txBox="1"/>
          <p:nvPr/>
        </p:nvSpPr>
        <p:spPr>
          <a:xfrm>
            <a:off x="653915" y="3412053"/>
            <a:ext cx="1866945" cy="24622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a:latin typeface="Times New Roman" panose="02020603050405020304" charset="0"/>
                <a:cs typeface="Times New Roman" panose="02020603050405020304" charset="0"/>
              </a:rPr>
              <a:t>SpinEV Representation</a:t>
            </a:r>
          </a:p>
        </p:txBody>
      </p:sp>
      <p:pic>
        <p:nvPicPr>
          <p:cNvPr id="3" name="Picture 2" descr="Cars on a road with cars and buildings&#10;&#10;AI-generated content may be incorrect.">
            <a:extLst>
              <a:ext uri="{FF2B5EF4-FFF2-40B4-BE49-F238E27FC236}">
                <a16:creationId xmlns:a16="http://schemas.microsoft.com/office/drawing/2014/main" id="{E42A58D9-2A03-6DB9-FAB0-D5198669312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42514" y="3219034"/>
            <a:ext cx="1300978" cy="977270"/>
          </a:xfrm>
          <a:prstGeom prst="rect">
            <a:avLst/>
          </a:prstGeom>
          <a:ln>
            <a:solidFill>
              <a:schemeClr val="tx1"/>
            </a:solid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12115" y="363855"/>
            <a:ext cx="8936990" cy="398780"/>
          </a:xfrm>
          <a:prstGeom prst="rect">
            <a:avLst/>
          </a:prstGeom>
          <a:noFill/>
        </p:spPr>
        <p:txBody>
          <a:bodyPr wrap="square" rtlCol="0" anchor="t">
            <a:spAutoFit/>
          </a:bodyPr>
          <a:lstStyle/>
          <a:p>
            <a:pPr algn="l"/>
            <a:r>
              <a:rPr 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Event Representation</a:t>
            </a:r>
          </a:p>
        </p:txBody>
      </p:sp>
      <p:sp>
        <p:nvSpPr>
          <p:cNvPr id="2" name="Text Box 1"/>
          <p:cNvSpPr txBox="1"/>
          <p:nvPr/>
        </p:nvSpPr>
        <p:spPr>
          <a:xfrm>
            <a:off x="412115" y="1049655"/>
            <a:ext cx="11407775" cy="3141980"/>
          </a:xfrm>
          <a:prstGeom prst="rect">
            <a:avLst/>
          </a:prstGeom>
          <a:solidFill>
            <a:schemeClr val="bg1"/>
          </a:solidFill>
          <a:ln w="3175">
            <a:solidFill>
              <a:schemeClr val="tx1"/>
            </a:solidFill>
            <a:prstDash val="sysDot"/>
          </a:ln>
        </p:spPr>
        <p:txBody>
          <a:bodyPr wrap="square" rtlCol="0">
            <a:no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Event representations involve converting asynchronous event data into a structured and interpretable format, typically a 2D dense grid, making it compatible as input for conventional deep neural networks or other machine learning models. Several event representations have been proposed. The following are some approaches commonly used for object detection and classification tasks:</a:t>
            </a:r>
          </a:p>
          <a:p>
            <a:pPr indent="0" algn="just">
              <a:lnSpc>
                <a:spcPct val="150000"/>
              </a:lnSpc>
              <a:buFont typeface="Arial" panose="020B0604020202020204" pitchFamily="34" charset="0"/>
              <a:buNone/>
            </a:pPr>
            <a:endParaRPr lang="en-US" altLang="en-US" sz="140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en-US" sz="1400" b="1">
                <a:latin typeface="Times New Roman" panose="02020603050405020304" pitchFamily="18" charset="0"/>
                <a:cs typeface="Times New Roman" panose="02020603050405020304" pitchFamily="18" charset="0"/>
              </a:rPr>
              <a:t>Two-Channel Image:</a:t>
            </a:r>
            <a:r>
              <a:rPr lang="en-US" altLang="en-US" sz="1400">
                <a:latin typeface="Times New Roman" panose="02020603050405020304" pitchFamily="18" charset="0"/>
                <a:cs typeface="Times New Roman" panose="02020603050405020304" pitchFamily="18" charset="0"/>
              </a:rPr>
              <a:t> create a 2D grid where each pixel represents the event accumulation based on polarity </a:t>
            </a:r>
            <a:r>
              <a:rPr lang="en-US" altLang="en-US" sz="1400">
                <a:latin typeface="Times New Roman" panose="02020603050405020304" pitchFamily="18" charset="0"/>
                <a:cs typeface="Times New Roman" panose="02020603050405020304" pitchFamily="18" charset="0"/>
                <a:sym typeface="+mn-ea"/>
              </a:rPr>
              <a:t>(positive or negative intensity changes)</a:t>
            </a:r>
            <a:r>
              <a:rPr lang="en-US" altLang="en-US" sz="1400">
                <a:latin typeface="Times New Roman" panose="02020603050405020304" pitchFamily="18" charset="0"/>
                <a:cs typeface="Times New Roman" panose="02020603050405020304" pitchFamily="18" charset="0"/>
              </a:rPr>
              <a:t> within the time window </a:t>
            </a:r>
            <a:r>
              <a:rPr lang="en-US" altLang="en-US" sz="1400">
                <a:solidFill>
                  <a:schemeClr val="accent1"/>
                </a:solidFill>
                <a:latin typeface="Times New Roman" panose="02020603050405020304" pitchFamily="18" charset="0"/>
                <a:cs typeface="Times New Roman" panose="02020603050405020304" pitchFamily="18" charset="0"/>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7</a:t>
            </a:r>
            <a:r>
              <a:rPr lang="en-US" altLang="en-US" sz="1400">
                <a:solidFill>
                  <a:schemeClr val="accent1"/>
                </a:solidFill>
                <a:latin typeface="Times New Roman" panose="02020603050405020304" pitchFamily="18" charset="0"/>
                <a:cs typeface="Times New Roman" panose="02020603050405020304" pitchFamily="18" charset="0"/>
              </a:rPr>
              <a:t>]</a:t>
            </a:r>
            <a:r>
              <a:rPr lang="en-US" altLang="en-US" sz="1400">
                <a:solidFill>
                  <a:schemeClr val="tx1"/>
                </a:solidFill>
                <a:latin typeface="Times New Roman" panose="02020603050405020304" pitchFamily="18" charset="0"/>
                <a:cs typeface="Times New Roman" panose="02020603050405020304" pitchFamily="18" charset="0"/>
              </a:rPr>
              <a:t>.</a:t>
            </a:r>
            <a:endParaRPr lang="en-US" altLang="en-US" sz="140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en-US" sz="1400" b="1">
                <a:latin typeface="Times New Roman" panose="02020603050405020304" pitchFamily="18" charset="0"/>
                <a:cs typeface="Times New Roman" panose="02020603050405020304" pitchFamily="18" charset="0"/>
              </a:rPr>
              <a:t>Time Surface: </a:t>
            </a:r>
            <a:r>
              <a:rPr lang="en-US" altLang="en-US" sz="1400">
                <a:latin typeface="Times New Roman" panose="02020603050405020304" pitchFamily="18" charset="0"/>
                <a:cs typeface="Times New Roman" panose="02020603050405020304" pitchFamily="18" charset="0"/>
              </a:rPr>
              <a:t>encode the temporal dynamics of events, highlighting recent activity while reducing the influence of older events </a:t>
            </a:r>
            <a:r>
              <a:rPr lang="en-US" altLang="en-US" sz="1400">
                <a:solidFill>
                  <a:schemeClr val="accent1"/>
                </a:solidFill>
                <a:latin typeface="Times New Roman" panose="02020603050405020304" pitchFamily="18" charset="0"/>
                <a:cs typeface="Times New Roman" panose="02020603050405020304" pitchFamily="18" charset="0"/>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8</a:t>
            </a:r>
            <a:r>
              <a:rPr lang="en-US" altLang="en-US" sz="1400">
                <a:solidFill>
                  <a:schemeClr val="accent1"/>
                </a:solidFill>
                <a:latin typeface="Times New Roman" panose="02020603050405020304" pitchFamily="18" charset="0"/>
                <a:cs typeface="Times New Roman" panose="02020603050405020304" pitchFamily="18" charset="0"/>
              </a:rPr>
              <a:t>]</a:t>
            </a:r>
            <a:r>
              <a:rPr lang="en-US" altLang="en-US" sz="1400">
                <a:latin typeface="Times New Roman" panose="02020603050405020304" pitchFamily="18" charset="0"/>
                <a:cs typeface="Times New Roman" panose="02020603050405020304" pitchFamily="18" charset="0"/>
                <a:sym typeface="+mn-ea"/>
              </a:rPr>
              <a:t>.</a:t>
            </a:r>
            <a:endParaRPr lang="en-US" altLang="en-US" sz="140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en-US" sz="1400" b="1">
                <a:latin typeface="Times New Roman" panose="02020603050405020304" pitchFamily="18" charset="0"/>
                <a:cs typeface="Times New Roman" panose="02020603050405020304" pitchFamily="18" charset="0"/>
              </a:rPr>
              <a:t>Voxel Grid: </a:t>
            </a:r>
            <a:r>
              <a:rPr lang="en-US" altLang="en-US" sz="1400">
                <a:latin typeface="Times New Roman" panose="02020603050405020304" pitchFamily="18" charset="0"/>
                <a:cs typeface="Times New Roman" panose="02020603050405020304" pitchFamily="18" charset="0"/>
              </a:rPr>
              <a:t>represent the 3D space divided into small volumetric units (voxels), where event data is accumulated over time bins. This method captures both spatial and temporal dynamics, enabling detailed modeling of motion and interactions </a:t>
            </a:r>
            <a:r>
              <a:rPr lang="en-US" altLang="en-US" sz="1400">
                <a:solidFill>
                  <a:schemeClr val="accent1"/>
                </a:solidFill>
                <a:latin typeface="Times New Roman" panose="02020603050405020304" pitchFamily="18" charset="0"/>
                <a:cs typeface="Times New Roman" panose="02020603050405020304" pitchFamily="18" charset="0"/>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10</a:t>
            </a:r>
            <a:r>
              <a:rPr lang="en-US" altLang="en-US" sz="1400">
                <a:solidFill>
                  <a:schemeClr val="accent1"/>
                </a:solidFill>
                <a:latin typeface="Times New Roman" panose="02020603050405020304" pitchFamily="18" charset="0"/>
                <a:cs typeface="Times New Roman" panose="02020603050405020304" pitchFamily="18" charset="0"/>
              </a:rPr>
              <a:t>]</a:t>
            </a:r>
            <a:r>
              <a:rPr lang="en-US" altLang="en-US" sz="1400">
                <a:latin typeface="Times New Roman" panose="02020603050405020304" pitchFamily="18" charset="0"/>
                <a:cs typeface="Times New Roman" panose="02020603050405020304" pitchFamily="18" charset="0"/>
                <a:sym typeface="+mn-ea"/>
              </a:rPr>
              <a:t>.</a:t>
            </a:r>
            <a:endParaRPr lang="en-US" altLang="en-US" sz="1400">
              <a:solidFill>
                <a:schemeClr val="accent1"/>
              </a:solidFill>
              <a:latin typeface="Times New Roman" panose="02020603050405020304" pitchFamily="18" charset="0"/>
              <a:cs typeface="Times New Roman" panose="02020603050405020304" pitchFamily="18" charset="0"/>
            </a:endParaRPr>
          </a:p>
        </p:txBody>
      </p:sp>
      <p:pic>
        <p:nvPicPr>
          <p:cNvPr id="10" name="Picture 9" descr="event_his_vis"/>
          <p:cNvPicPr>
            <a:picLocks noChangeAspect="1"/>
          </p:cNvPicPr>
          <p:nvPr/>
        </p:nvPicPr>
        <p:blipFill>
          <a:blip r:embed="rId3"/>
          <a:stretch>
            <a:fillRect/>
          </a:stretch>
        </p:blipFill>
        <p:spPr>
          <a:xfrm>
            <a:off x="1262380" y="4552950"/>
            <a:ext cx="2234565" cy="1679575"/>
          </a:xfrm>
          <a:prstGeom prst="rect">
            <a:avLst/>
          </a:prstGeom>
          <a:ln>
            <a:solidFill>
              <a:schemeClr val="tx1"/>
            </a:solidFill>
          </a:ln>
        </p:spPr>
      </p:pic>
      <p:pic>
        <p:nvPicPr>
          <p:cNvPr id="11" name="Picture 10" descr="time_sur_vis"/>
          <p:cNvPicPr>
            <a:picLocks noChangeAspect="1"/>
          </p:cNvPicPr>
          <p:nvPr/>
        </p:nvPicPr>
        <p:blipFill>
          <a:blip r:embed="rId4"/>
          <a:stretch>
            <a:fillRect/>
          </a:stretch>
        </p:blipFill>
        <p:spPr>
          <a:xfrm>
            <a:off x="5103495" y="4552950"/>
            <a:ext cx="2234565" cy="1679575"/>
          </a:xfrm>
          <a:prstGeom prst="rect">
            <a:avLst/>
          </a:prstGeom>
          <a:ln>
            <a:solidFill>
              <a:schemeClr val="tx1"/>
            </a:solidFill>
          </a:ln>
        </p:spPr>
      </p:pic>
      <p:pic>
        <p:nvPicPr>
          <p:cNvPr id="9" name="Content Placeholder 8" descr="voxel_grid_vis"/>
          <p:cNvPicPr>
            <a:picLocks noGrp="1" noChangeAspect="1"/>
          </p:cNvPicPr>
          <p:nvPr>
            <p:ph sz="half" idx="2"/>
          </p:nvPr>
        </p:nvPicPr>
        <p:blipFill>
          <a:blip r:embed="rId5"/>
          <a:stretch>
            <a:fillRect/>
          </a:stretch>
        </p:blipFill>
        <p:spPr>
          <a:xfrm>
            <a:off x="8944610" y="4552315"/>
            <a:ext cx="1878965" cy="1680210"/>
          </a:xfrm>
          <a:prstGeom prst="rect">
            <a:avLst/>
          </a:prstGeom>
          <a:ln>
            <a:solidFill>
              <a:schemeClr val="tx1"/>
            </a:solidFill>
          </a:ln>
        </p:spPr>
      </p:pic>
      <p:sp>
        <p:nvSpPr>
          <p:cNvPr id="12" name="Text Box 11"/>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6</a:t>
            </a:r>
          </a:p>
        </p:txBody>
      </p:sp>
      <p:sp>
        <p:nvSpPr>
          <p:cNvPr id="27" name="Text Box 26"/>
          <p:cNvSpPr txBox="1"/>
          <p:nvPr/>
        </p:nvSpPr>
        <p:spPr>
          <a:xfrm>
            <a:off x="1026795" y="6232525"/>
            <a:ext cx="2705735"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Two-Channel Image </a:t>
            </a:r>
            <a:r>
              <a:rPr lang="en-US" altLang="en-US" sz="1200">
                <a:solidFill>
                  <a:schemeClr val="accent1"/>
                </a:solidFill>
                <a:latin typeface="Times New Roman" panose="02020603050405020304" pitchFamily="18" charset="0"/>
                <a:cs typeface="Times New Roman" panose="02020603050405020304" pitchFamily="18" charset="0"/>
              </a:rPr>
              <a:t>[</a:t>
            </a:r>
            <a:r>
              <a:rPr lang="en-US" altLang="en-US" sz="1200">
                <a:solidFill>
                  <a:schemeClr val="tx2">
                    <a:lumMod val="50000"/>
                    <a:lumOff val="50000"/>
                  </a:schemeClr>
                </a:solidFill>
                <a:latin typeface="Times New Roman" panose="02020603050405020304" pitchFamily="18" charset="0"/>
                <a:cs typeface="Times New Roman" panose="02020603050405020304" pitchFamily="18" charset="0"/>
              </a:rPr>
              <a:t>7</a:t>
            </a:r>
            <a:r>
              <a:rPr lang="en-US" altLang="en-US" sz="1200">
                <a:solidFill>
                  <a:schemeClr val="accent1"/>
                </a:solidFill>
                <a:latin typeface="Times New Roman" panose="02020603050405020304" pitchFamily="18" charset="0"/>
                <a:cs typeface="Times New Roman" panose="02020603050405020304" pitchFamily="18" charset="0"/>
              </a:rPr>
              <a:t>]</a:t>
            </a:r>
          </a:p>
        </p:txBody>
      </p:sp>
      <p:sp>
        <p:nvSpPr>
          <p:cNvPr id="13" name="Text Box 12"/>
          <p:cNvSpPr txBox="1"/>
          <p:nvPr/>
        </p:nvSpPr>
        <p:spPr>
          <a:xfrm>
            <a:off x="5023485" y="6232525"/>
            <a:ext cx="2394585" cy="275590"/>
          </a:xfrm>
          <a:prstGeom prst="rect">
            <a:avLst/>
          </a:prstGeom>
          <a:noFill/>
        </p:spPr>
        <p:txBody>
          <a:bodyPr wrap="square" rtlCol="0" anchor="t">
            <a:spAutoFit/>
          </a:bodyPr>
          <a:lstStyle/>
          <a:p>
            <a:pPr algn="ctr"/>
            <a:r>
              <a:rPr lang="en-US" altLang="en-US" sz="1200">
                <a:latin typeface="Times New Roman" panose="02020603050405020304" pitchFamily="18" charset="0"/>
                <a:cs typeface="Times New Roman" panose="02020603050405020304" pitchFamily="18" charset="0"/>
                <a:sym typeface="+mn-ea"/>
              </a:rPr>
              <a:t>Time Surface </a:t>
            </a:r>
            <a:r>
              <a:rPr lang="en-US" altLang="en-US" sz="1200">
                <a:solidFill>
                  <a:schemeClr val="accent1"/>
                </a:solidFill>
                <a:latin typeface="Times New Roman" panose="02020603050405020304" pitchFamily="18" charset="0"/>
                <a:cs typeface="Times New Roman" panose="02020603050405020304" pitchFamily="18" charset="0"/>
                <a:sym typeface="+mn-ea"/>
              </a:rPr>
              <a:t>[</a:t>
            </a:r>
            <a:r>
              <a:rPr lang="en-US" altLang="en-US" sz="1200">
                <a:solidFill>
                  <a:schemeClr val="tx2">
                    <a:lumMod val="50000"/>
                    <a:lumOff val="50000"/>
                  </a:schemeClr>
                </a:solidFill>
                <a:latin typeface="Times New Roman" panose="02020603050405020304" pitchFamily="18" charset="0"/>
                <a:cs typeface="Times New Roman" panose="02020603050405020304" pitchFamily="18" charset="0"/>
                <a:sym typeface="+mn-ea"/>
              </a:rPr>
              <a:t>8</a:t>
            </a:r>
            <a:r>
              <a:rPr lang="en-US" altLang="en-US" sz="1200">
                <a:solidFill>
                  <a:schemeClr val="accent1"/>
                </a:solidFill>
                <a:latin typeface="Times New Roman" panose="02020603050405020304" pitchFamily="18" charset="0"/>
                <a:cs typeface="Times New Roman" panose="02020603050405020304" pitchFamily="18" charset="0"/>
                <a:sym typeface="+mn-ea"/>
              </a:rPr>
              <a:t>]</a:t>
            </a:r>
          </a:p>
        </p:txBody>
      </p:sp>
      <p:sp>
        <p:nvSpPr>
          <p:cNvPr id="14" name="Text Box 13"/>
          <p:cNvSpPr txBox="1"/>
          <p:nvPr/>
        </p:nvSpPr>
        <p:spPr>
          <a:xfrm>
            <a:off x="8686800" y="6231890"/>
            <a:ext cx="2394585" cy="275590"/>
          </a:xfrm>
          <a:prstGeom prst="rect">
            <a:avLst/>
          </a:prstGeom>
          <a:noFill/>
        </p:spPr>
        <p:txBody>
          <a:bodyPr wrap="square" rtlCol="0" anchor="t">
            <a:spAutoFit/>
          </a:bodyPr>
          <a:lstStyle/>
          <a:p>
            <a:pPr algn="ctr"/>
            <a:r>
              <a:rPr lang="en-US" altLang="en-US" sz="1200">
                <a:latin typeface="Times New Roman" panose="02020603050405020304" pitchFamily="18" charset="0"/>
                <a:cs typeface="Times New Roman" panose="02020603050405020304" pitchFamily="18" charset="0"/>
                <a:sym typeface="+mn-ea"/>
              </a:rPr>
              <a:t>Voxel Grid </a:t>
            </a:r>
            <a:r>
              <a:rPr lang="en-US" altLang="en-US" sz="1200">
                <a:solidFill>
                  <a:schemeClr val="accent1"/>
                </a:solidFill>
                <a:latin typeface="Times New Roman" panose="02020603050405020304" pitchFamily="18" charset="0"/>
                <a:cs typeface="Times New Roman" panose="02020603050405020304" pitchFamily="18" charset="0"/>
                <a:sym typeface="+mn-ea"/>
              </a:rPr>
              <a:t>[</a:t>
            </a:r>
            <a:r>
              <a:rPr lang="en-US" altLang="en-US" sz="1200">
                <a:solidFill>
                  <a:schemeClr val="tx2">
                    <a:lumMod val="50000"/>
                    <a:lumOff val="50000"/>
                  </a:schemeClr>
                </a:solidFill>
                <a:latin typeface="Times New Roman" panose="02020603050405020304" pitchFamily="18" charset="0"/>
                <a:cs typeface="Times New Roman" panose="02020603050405020304" pitchFamily="18" charset="0"/>
                <a:sym typeface="+mn-ea"/>
              </a:rPr>
              <a:t>9</a:t>
            </a:r>
            <a:r>
              <a:rPr lang="en-US" altLang="en-US" sz="1200">
                <a:solidFill>
                  <a:schemeClr val="accent1"/>
                </a:solidFill>
                <a:latin typeface="Times New Roman" panose="02020603050405020304" pitchFamily="18" charset="0"/>
                <a:cs typeface="Times New Roman" panose="02020603050405020304" pitchFamily="18" charset="0"/>
                <a:sym typeface="+mn-ea"/>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SpinEV Event Representation</a:t>
            </a:r>
          </a:p>
        </p:txBody>
      </p:sp>
      <p:sp>
        <p:nvSpPr>
          <p:cNvPr id="2" name="Text Box 1"/>
          <p:cNvSpPr txBox="1"/>
          <p:nvPr/>
        </p:nvSpPr>
        <p:spPr>
          <a:xfrm>
            <a:off x="412115" y="1049655"/>
            <a:ext cx="11407775" cy="1383665"/>
          </a:xfrm>
          <a:prstGeom prst="rect">
            <a:avLst/>
          </a:prstGeom>
          <a:solidFill>
            <a:schemeClr val="bg1"/>
          </a:solidFill>
          <a:ln w="3175">
            <a:solidFill>
              <a:schemeClr val="tx1"/>
            </a:solidFill>
            <a:prstDash val="sysDot"/>
          </a:ln>
        </p:spPr>
        <p:txBody>
          <a:bodyPr wrap="square" rtlCol="0">
            <a:spAutoFit/>
          </a:bodyPr>
          <a:lstStyle/>
          <a:p>
            <a:pPr indent="0" algn="just">
              <a:lnSpc>
                <a:spcPct val="150000"/>
              </a:lnSpc>
              <a:buFont typeface="Arial" panose="020B0604020202020204" pitchFamily="34" charset="0"/>
              <a:buNone/>
            </a:pPr>
            <a:r>
              <a:rPr lang="en-US" altLang="en-US" sz="1400">
                <a:latin typeface="Times New Roman" panose="02020603050405020304" pitchFamily="18" charset="0"/>
                <a:cs typeface="Times New Roman" panose="02020603050405020304" pitchFamily="18" charset="0"/>
              </a:rPr>
              <a:t>Transforms the raw asynchronous event stream into a structured three-dimensional frame stack by temporally aggregating events into fixed intervals and encoding them across three channels: positive events, negative events, and a polarity transition map. This representation preserves fine-grained spatial information while capturing the temporal dynamics of scene motion, resulting in a compact and informative input compatible with standard vision architectures.</a:t>
            </a:r>
          </a:p>
        </p:txBody>
      </p:sp>
      <p:sp>
        <p:nvSpPr>
          <p:cNvPr id="9" name="Text Box 8"/>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7</a:t>
            </a:r>
          </a:p>
        </p:txBody>
      </p:sp>
      <p:sp>
        <p:nvSpPr>
          <p:cNvPr id="10" name="Text Box 9"/>
          <p:cNvSpPr txBox="1"/>
          <p:nvPr/>
        </p:nvSpPr>
        <p:spPr>
          <a:xfrm>
            <a:off x="6518910" y="2639060"/>
            <a:ext cx="3407410" cy="275590"/>
          </a:xfrm>
          <a:prstGeom prst="rect">
            <a:avLst/>
          </a:prstGeom>
          <a:noFill/>
        </p:spPr>
        <p:txBody>
          <a:bodyPr wrap="square" rtlCol="0" anchor="t">
            <a:spAutoFit/>
          </a:bodyPr>
          <a:lstStyle/>
          <a:p>
            <a:pPr algn="ctr"/>
            <a:r>
              <a:rPr lang="en-US" altLang="en-US" sz="1200">
                <a:solidFill>
                  <a:schemeClr val="tx1"/>
                </a:solidFill>
                <a:latin typeface="Times New Roman" panose="02020603050405020304" pitchFamily="18" charset="0"/>
                <a:ea typeface="Microsoft YaHei" panose="020B0503020204020204" charset="-122"/>
                <a:cs typeface="Times New Roman" panose="02020603050405020304" pitchFamily="18" charset="0"/>
                <a:sym typeface="+mn-ea"/>
              </a:rPr>
              <a:t>Implementation of SpinEV Event Representation</a:t>
            </a:r>
          </a:p>
        </p:txBody>
      </p:sp>
      <mc:AlternateContent xmlns:mc="http://schemas.openxmlformats.org/markup-compatibility/2006" xmlns:a14="http://schemas.microsoft.com/office/drawing/2010/main">
        <mc:Choice Requires="a14">
          <p:sp>
            <p:nvSpPr>
              <p:cNvPr id="11" name="Rectangles 10"/>
              <p:cNvSpPr/>
              <p:nvPr/>
            </p:nvSpPr>
            <p:spPr>
              <a:xfrm>
                <a:off x="4652010" y="2914651"/>
                <a:ext cx="7141845" cy="3300094"/>
              </a:xfrm>
              <a:prstGeom prst="rect">
                <a:avLst/>
              </a:prstGeom>
              <a:solidFill>
                <a:schemeClr val="bg1"/>
              </a:solidFill>
            </p:spPr>
            <p:style>
              <a:lnRef idx="2">
                <a:prstClr val="black"/>
              </a:lnRef>
              <a:fillRef idx="0">
                <a:srgbClr val="FFFFFF"/>
              </a:fillRef>
              <a:effectRef idx="0">
                <a:srgbClr val="FFFFFF"/>
              </a:effectRef>
              <a:fontRef idx="minor">
                <a:schemeClr val="tx1"/>
              </a:fontRef>
            </p:style>
            <p:txBody>
              <a:bodyPr rtlCol="0" anchor="t" anchorCtr="0"/>
              <a:lstStyle/>
              <a:p>
                <a:pPr algn="l"/>
                <a:r>
                  <a:rPr lang="en-US" sz="1000" b="1">
                    <a:latin typeface="Times New Roman" panose="02020603050405020304" pitchFamily="18" charset="0"/>
                    <a:cs typeface="Times New Roman" panose="02020603050405020304" pitchFamily="18" charset="0"/>
                  </a:rPr>
                  <a:t>1. Define time window:</a:t>
                </a:r>
              </a:p>
              <a:p>
                <a:pPr algn="l"/>
                <a:r>
                  <a:rPr lang="en-US" sz="1400">
                    <a:latin typeface="Times New Roman" panose="02020603050405020304" pitchFamily="18" charset="0"/>
                    <a:cs typeface="Times New Roman" panose="02020603050405020304" pitchFamily="18" charset="0"/>
                  </a:rPr>
                  <a:t>     </a:t>
                </a:r>
                <a14:m>
                  <m:oMath xmlns:m="http://schemas.openxmlformats.org/officeDocument/2006/math">
                    <m:r>
                      <a:rPr lang="en-US" sz="1200" i="1">
                        <a:latin typeface="Cambria Math" panose="02040503050406030204" charset="0"/>
                        <a:cs typeface="Cambria Math" panose="02040503050406030204" charset="0"/>
                      </a:rPr>
                      <m:t>𝑇</m:t>
                    </m:r>
                    <m:r>
                      <a:rPr lang="en-US" sz="1200" i="1" baseline="-25000">
                        <a:solidFill>
                          <a:schemeClr val="tx1"/>
                        </a:solidFill>
                        <a:uFillTx/>
                        <a:latin typeface="Cambria Math" panose="02040503050406030204" charset="0"/>
                        <a:cs typeface="Cambria Math" panose="02040503050406030204" charset="0"/>
                      </a:rPr>
                      <m:t>𝑤𝑖𝑛𝑑𝑜𝑤</m:t>
                    </m:r>
                  </m:oMath>
                </a14:m>
                <a:r>
                  <a:rPr lang="en-US" sz="1200">
                    <a:latin typeface="Times New Roman" panose="02020603050405020304" pitchFamily="18" charset="0"/>
                    <a:cs typeface="Times New Roman" panose="02020603050405020304" pitchFamily="18" charset="0"/>
                  </a:rPr>
                  <a:t> = [</a:t>
                </a:r>
                <a:r>
                  <a:rPr lang="en-US" sz="1200" i="1">
                    <a:latin typeface="Times New Roman" panose="02020603050405020304" pitchFamily="18" charset="0"/>
                    <a:cs typeface="Times New Roman" panose="02020603050405020304" pitchFamily="18" charset="0"/>
                  </a:rPr>
                  <a:t>t</a:t>
                </a:r>
                <a:r>
                  <a:rPr lang="en-US" sz="1200" i="1" baseline="-25000">
                    <a:latin typeface="Times New Roman" panose="02020603050405020304" pitchFamily="18" charset="0"/>
                    <a:cs typeface="Times New Roman" panose="02020603050405020304" pitchFamily="18" charset="0"/>
                  </a:rPr>
                  <a:t>i-1</a:t>
                </a:r>
                <a:r>
                  <a:rPr lang="en-US" sz="1200">
                    <a:latin typeface="Times New Roman" panose="02020603050405020304" pitchFamily="18" charset="0"/>
                    <a:cs typeface="Times New Roman" panose="02020603050405020304" pitchFamily="18" charset="0"/>
                  </a:rPr>
                  <a:t>, </a:t>
                </a:r>
                <a:r>
                  <a:rPr lang="en-US" sz="1200" i="1">
                    <a:latin typeface="Times New Roman" panose="02020603050405020304" pitchFamily="18" charset="0"/>
                    <a:cs typeface="Times New Roman" panose="02020603050405020304" pitchFamily="18" charset="0"/>
                  </a:rPr>
                  <a:t>t</a:t>
                </a:r>
                <a:r>
                  <a:rPr lang="en-US" sz="1200" i="1" baseline="-25000">
                    <a:latin typeface="Times New Roman" panose="02020603050405020304" pitchFamily="18" charset="0"/>
                    <a:cs typeface="Times New Roman" panose="02020603050405020304" pitchFamily="18" charset="0"/>
                  </a:rPr>
                  <a:t>i</a:t>
                </a:r>
                <a:r>
                  <a:rPr lang="en-US" sz="1200">
                    <a:latin typeface="Times New Roman" panose="02020603050405020304" pitchFamily="18" charset="0"/>
                    <a:cs typeface="Times New Roman" panose="02020603050405020304" pitchFamily="18" charset="0"/>
                  </a:rPr>
                  <a:t>]</a:t>
                </a:r>
              </a:p>
              <a:p>
                <a:pPr algn="l"/>
                <a:r>
                  <a:rPr lang="en-US" sz="1000">
                    <a:latin typeface="Times New Roman" panose="02020603050405020304" pitchFamily="18" charset="0"/>
                    <a:cs typeface="Times New Roman" panose="02020603050405020304" pitchFamily="18" charset="0"/>
                  </a:rPr>
                  <a:t>For each event e = (x</a:t>
                </a:r>
                <a:r>
                  <a:rPr lang="en-US" sz="1000" baseline="-25000">
                    <a:latin typeface="Times New Roman" panose="02020603050405020304" pitchFamily="18" charset="0"/>
                    <a:cs typeface="Times New Roman" panose="02020603050405020304" pitchFamily="18" charset="0"/>
                  </a:rPr>
                  <a:t>i</a:t>
                </a:r>
                <a:r>
                  <a:rPr lang="en-US" sz="1000">
                    <a:latin typeface="Times New Roman" panose="02020603050405020304" pitchFamily="18" charset="0"/>
                    <a:cs typeface="Times New Roman" panose="02020603050405020304" pitchFamily="18" charset="0"/>
                  </a:rPr>
                  <a:t>, y</a:t>
                </a:r>
                <a:r>
                  <a:rPr lang="en-US" sz="1000" baseline="-25000">
                    <a:latin typeface="Times New Roman" panose="02020603050405020304" pitchFamily="18" charset="0"/>
                    <a:cs typeface="Times New Roman" panose="02020603050405020304" pitchFamily="18" charset="0"/>
                  </a:rPr>
                  <a:t>i</a:t>
                </a:r>
                <a:r>
                  <a:rPr lang="en-US" sz="1000">
                    <a:latin typeface="Times New Roman" panose="02020603050405020304" pitchFamily="18" charset="0"/>
                    <a:cs typeface="Times New Roman" panose="02020603050405020304" pitchFamily="18" charset="0"/>
                  </a:rPr>
                  <a:t>, t</a:t>
                </a:r>
                <a:r>
                  <a:rPr lang="en-US" sz="1000" baseline="-25000">
                    <a:latin typeface="Times New Roman" panose="02020603050405020304" pitchFamily="18" charset="0"/>
                    <a:cs typeface="Times New Roman" panose="02020603050405020304" pitchFamily="18" charset="0"/>
                  </a:rPr>
                  <a:t>i</a:t>
                </a:r>
                <a:r>
                  <a:rPr lang="en-US" sz="1000">
                    <a:latin typeface="Times New Roman" panose="02020603050405020304" pitchFamily="18" charset="0"/>
                    <a:cs typeface="Times New Roman" panose="02020603050405020304" pitchFamily="18" charset="0"/>
                  </a:rPr>
                  <a:t>, p</a:t>
                </a:r>
                <a:r>
                  <a:rPr lang="en-US" sz="1000" baseline="-25000">
                    <a:latin typeface="Times New Roman" panose="02020603050405020304" pitchFamily="18" charset="0"/>
                    <a:cs typeface="Times New Roman" panose="02020603050405020304" pitchFamily="18" charset="0"/>
                  </a:rPr>
                  <a:t>i</a:t>
                </a:r>
                <a:r>
                  <a:rPr lang="en-US" sz="1000">
                    <a:latin typeface="Times New Roman" panose="02020603050405020304" pitchFamily="18" charset="0"/>
                    <a:cs typeface="Times New Roman" panose="02020603050405020304" pitchFamily="18" charset="0"/>
                  </a:rPr>
                  <a:t>) in stream:</a:t>
                </a:r>
              </a:p>
              <a:p>
                <a:pPr algn="l"/>
                <a:endParaRPr lang="en-US" sz="1200" b="1">
                  <a:latin typeface="Times New Roman" panose="02020603050405020304" pitchFamily="18" charset="0"/>
                  <a:cs typeface="Times New Roman" panose="02020603050405020304" pitchFamily="18" charset="0"/>
                </a:endParaRPr>
              </a:p>
              <a:p>
                <a:pPr algn="l"/>
                <a:r>
                  <a:rPr lang="en-US" sz="1000" b="1">
                    <a:latin typeface="Times New Roman" panose="02020603050405020304" pitchFamily="18" charset="0"/>
                    <a:cs typeface="Times New Roman" panose="02020603050405020304" pitchFamily="18" charset="0"/>
                  </a:rPr>
                  <a:t>2. Construct each channel:</a:t>
                </a:r>
              </a:p>
              <a:p>
                <a:pPr algn="l"/>
                <a:endParaRPr lang="en-US" sz="1400" b="1">
                  <a:latin typeface="Times New Roman" panose="02020603050405020304" pitchFamily="18" charset="0"/>
                  <a:cs typeface="Times New Roman" panose="02020603050405020304" pitchFamily="18" charset="0"/>
                </a:endParaRPr>
              </a:p>
              <a:p>
                <a:pPr algn="l"/>
                <a:endParaRPr lang="en-US" sz="1400" b="1">
                  <a:latin typeface="Times New Roman" panose="02020603050405020304" pitchFamily="18" charset="0"/>
                  <a:cs typeface="Times New Roman" panose="02020603050405020304" pitchFamily="18" charset="0"/>
                </a:endParaRPr>
              </a:p>
              <a:p>
                <a:pPr algn="l"/>
                <a:endParaRPr lang="en-US" sz="1400" b="1">
                  <a:latin typeface="Times New Roman" panose="02020603050405020304" pitchFamily="18" charset="0"/>
                  <a:cs typeface="Times New Roman" panose="02020603050405020304" pitchFamily="18" charset="0"/>
                </a:endParaRPr>
              </a:p>
              <a:p>
                <a:pPr algn="l"/>
                <a:r>
                  <a:rPr lang="en-US" sz="1400" b="1">
                    <a:latin typeface="Times New Roman" panose="02020603050405020304" pitchFamily="18" charset="0"/>
                    <a:cs typeface="Times New Roman" panose="02020603050405020304" pitchFamily="18" charset="0"/>
                  </a:rPr>
                  <a:t>    </a:t>
                </a:r>
              </a:p>
              <a:p>
                <a:pPr algn="l"/>
                <a:endParaRPr lang="en-US" sz="1400" b="1">
                  <a:latin typeface="Times New Roman" panose="02020603050405020304" pitchFamily="18" charset="0"/>
                  <a:cs typeface="Times New Roman" panose="02020603050405020304" pitchFamily="18" charset="0"/>
                </a:endParaRPr>
              </a:p>
              <a:p>
                <a:pPr algn="l"/>
                <a:r>
                  <a:rPr lang="en-US" sz="1000" b="1">
                    <a:latin typeface="Times New Roman" panose="02020603050405020304" pitchFamily="18" charset="0"/>
                    <a:cs typeface="Times New Roman" panose="02020603050405020304" pitchFamily="18" charset="0"/>
                  </a:rPr>
                  <a:t>3. </a:t>
                </a:r>
                <a:r>
                  <a:rPr lang="en-US" altLang="en-US" sz="1000" b="1">
                    <a:latin typeface="Times New Roman" panose="02020603050405020304" pitchFamily="18" charset="0"/>
                    <a:cs typeface="Times New Roman" panose="02020603050405020304" pitchFamily="18" charset="0"/>
                  </a:rPr>
                  <a:t>Normalization:</a:t>
                </a:r>
              </a:p>
              <a:p>
                <a:pPr algn="just"/>
                <a:r>
                  <a:rPr lang="en-US" altLang="en-US" sz="1000">
                    <a:latin typeface="Times New Roman" panose="02020603050405020304" pitchFamily="18" charset="0"/>
                    <a:cs typeface="Times New Roman" panose="02020603050405020304" pitchFamily="18" charset="0"/>
                  </a:rPr>
                  <a:t>To ensure stable input scaling, we apply global min-max normalization to [0, 255]. Positive event outliers are handled using modified Z-score analysis, while negative and transition channels use their full-range maxima. This avoids instability from per-frame normalization and ensures consistency across sequences.</a:t>
                </a:r>
              </a:p>
              <a:p>
                <a:pPr algn="just"/>
                <a:endParaRPr lang="en-US" altLang="en-US" sz="1000">
                  <a:latin typeface="Times New Roman" panose="02020603050405020304" pitchFamily="18" charset="0"/>
                  <a:cs typeface="Times New Roman" panose="02020603050405020304" pitchFamily="18" charset="0"/>
                </a:endParaRPr>
              </a:p>
              <a:p>
                <a:pPr algn="l"/>
                <a:r>
                  <a:rPr lang="en-US" altLang="en-US" sz="1000" b="1">
                    <a:latin typeface="Times New Roman" panose="02020603050405020304" pitchFamily="18" charset="0"/>
                    <a:cs typeface="Times New Roman" panose="02020603050405020304" pitchFamily="18" charset="0"/>
                  </a:rPr>
                  <a:t>4. Final concatenated stack of SpinEV:</a:t>
                </a:r>
                <a:endParaRPr lang="en-US" altLang="en-US" sz="1200" b="1" i="1">
                  <a:latin typeface="Times New Roman" panose="02020603050405020304" pitchFamily="18" charset="0"/>
                  <a:cs typeface="Times New Roman" panose="02020603050405020304" pitchFamily="18" charset="0"/>
                </a:endParaRPr>
              </a:p>
              <a:p>
                <a:pPr algn="l"/>
                <a:r>
                  <a:rPr lang="en-US" altLang="en-US" sz="1200" b="1">
                    <a:latin typeface="Times New Roman" panose="02020603050405020304" pitchFamily="18" charset="0"/>
                    <a:cs typeface="Times New Roman" panose="02020603050405020304" pitchFamily="18" charset="0"/>
                    <a:sym typeface="+mn-ea"/>
                  </a:rPr>
                  <a:t>    </a:t>
                </a:r>
                <a:endParaRPr lang="en-US" sz="1400">
                  <a:latin typeface="Times New Roman" panose="02020603050405020304" pitchFamily="18" charset="0"/>
                  <a:cs typeface="Times New Roman" panose="02020603050405020304" pitchFamily="18" charset="0"/>
                </a:endParaRPr>
              </a:p>
            </p:txBody>
          </p:sp>
        </mc:Choice>
        <mc:Fallback xmlns="">
          <p:sp>
            <p:nvSpPr>
              <p:cNvPr id="11" name="Rectangles 10"/>
              <p:cNvSpPr>
                <a:spLocks noRot="1" noChangeAspect="1" noMove="1" noResize="1" noEditPoints="1" noAdjustHandles="1" noChangeArrowheads="1" noChangeShapeType="1" noTextEdit="1"/>
              </p:cNvSpPr>
              <p:nvPr/>
            </p:nvSpPr>
            <p:spPr>
              <a:xfrm>
                <a:off x="4652010" y="2914651"/>
                <a:ext cx="7141845" cy="3300094"/>
              </a:xfrm>
              <a:prstGeom prst="rect">
                <a:avLst/>
              </a:prstGeom>
              <a:blipFill>
                <a:blip r:embed="rId3"/>
                <a:stretch>
                  <a:fillRect/>
                </a:stretch>
              </a:blipFill>
            </p:spPr>
            <p:txBody>
              <a:bodyPr/>
              <a:lstStyle/>
              <a:p>
                <a:r>
                  <a:rPr lang="en-US">
                    <a:noFill/>
                  </a:rPr>
                  <a:t> </a:t>
                </a:r>
              </a:p>
            </p:txBody>
          </p:sp>
        </mc:Fallback>
      </mc:AlternateContent>
      <p:sp>
        <p:nvSpPr>
          <p:cNvPr id="25" name="Text Box 24"/>
          <p:cNvSpPr txBox="1"/>
          <p:nvPr/>
        </p:nvSpPr>
        <p:spPr>
          <a:xfrm>
            <a:off x="745354" y="2633142"/>
            <a:ext cx="2526302" cy="275590"/>
          </a:xfrm>
          <a:prstGeom prst="rect">
            <a:avLst/>
          </a:prstGeom>
          <a:noFill/>
        </p:spPr>
        <p:txBody>
          <a:bodyPr wrap="square" rtlCol="0">
            <a:spAutoFit/>
          </a:bodyPr>
          <a:lstStyle/>
          <a:p>
            <a:pPr algn="ctr"/>
            <a:r>
              <a:rPr lang="en-US" altLang="en-US" sz="1200">
                <a:latin typeface="Times New Roman" panose="02020603050405020304" pitchFamily="18" charset="0"/>
                <a:cs typeface="Times New Roman" panose="02020603050405020304" pitchFamily="18" charset="0"/>
              </a:rPr>
              <a:t>SpinEV Event Representation</a:t>
            </a:r>
            <a:r>
              <a:rPr lang="en-US" sz="1200">
                <a:latin typeface="Times New Roman" panose="02020603050405020304" pitchFamily="18" charset="0"/>
                <a:cs typeface="Times New Roman" panose="02020603050405020304" pitchFamily="18" charset="0"/>
              </a:rPr>
              <a:t> </a:t>
            </a:r>
          </a:p>
        </p:txBody>
      </p:sp>
      <p:sp>
        <p:nvSpPr>
          <p:cNvPr id="200" name="Text Box 199"/>
          <p:cNvSpPr txBox="1"/>
          <p:nvPr/>
        </p:nvSpPr>
        <p:spPr>
          <a:xfrm>
            <a:off x="412115" y="4567237"/>
            <a:ext cx="2027555" cy="306705"/>
          </a:xfrm>
          <a:prstGeom prst="rect">
            <a:avLst/>
          </a:prstGeom>
          <a:noFill/>
        </p:spPr>
        <p:txBody>
          <a:bodyPr wrap="square" rtlCol="0">
            <a:spAutoFit/>
          </a:bodyPr>
          <a:lstStyle/>
          <a:p>
            <a:pPr algn="l"/>
            <a:r>
              <a:rPr lang="en-US" altLang="en-US" sz="1400" b="1">
                <a:solidFill>
                  <a:srgbClr val="C00000"/>
                </a:solidFill>
                <a:latin typeface="Times New Roman" panose="02020603050405020304" pitchFamily="18" charset="0"/>
                <a:cs typeface="Times New Roman" panose="02020603050405020304" pitchFamily="18" charset="0"/>
                <a:sym typeface="+mn-ea"/>
              </a:rPr>
              <a:t>*</a:t>
            </a:r>
            <a:r>
              <a:rPr lang="en-US" altLang="en-US" sz="1000">
                <a:latin typeface="Times New Roman" panose="02020603050405020304" pitchFamily="18" charset="0"/>
                <a:cs typeface="Times New Roman" panose="02020603050405020304" pitchFamily="18" charset="0"/>
              </a:rPr>
              <a:t> For visualization purpose only</a:t>
            </a:r>
          </a:p>
        </p:txBody>
      </p:sp>
      <p:cxnSp>
        <p:nvCxnSpPr>
          <p:cNvPr id="29" name="Straight Arrow Connector 28"/>
          <p:cNvCxnSpPr/>
          <p:nvPr/>
        </p:nvCxnSpPr>
        <p:spPr>
          <a:xfrm flipH="1" flipV="1">
            <a:off x="429260" y="4999990"/>
            <a:ext cx="1905" cy="121475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0" name="Straight Arrow Connector 29"/>
          <p:cNvCxnSpPr/>
          <p:nvPr/>
        </p:nvCxnSpPr>
        <p:spPr>
          <a:xfrm>
            <a:off x="412115" y="6214745"/>
            <a:ext cx="3398520" cy="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pic>
        <p:nvPicPr>
          <p:cNvPr id="33" name="Content Placeholder 32" descr="rgb_1"/>
          <p:cNvPicPr>
            <a:picLocks noGrp="1" noChangeAspect="1"/>
          </p:cNvPicPr>
          <p:nvPr>
            <p:ph sz="half" idx="1"/>
          </p:nvPr>
        </p:nvPicPr>
        <p:blipFill>
          <a:blip r:embed="rId4"/>
          <a:stretch>
            <a:fillRect/>
          </a:stretch>
        </p:blipFill>
        <p:spPr>
          <a:xfrm>
            <a:off x="280035" y="5320030"/>
            <a:ext cx="1054735" cy="750570"/>
          </a:xfrm>
          <a:prstGeom prst="rect">
            <a:avLst/>
          </a:prstGeom>
          <a:ln>
            <a:solidFill>
              <a:schemeClr val="tx1"/>
            </a:solidFill>
          </a:ln>
          <a:scene3d>
            <a:camera prst="isometricRightUp"/>
            <a:lightRig rig="threePt" dir="t"/>
          </a:scene3d>
        </p:spPr>
      </p:pic>
      <p:pic>
        <p:nvPicPr>
          <p:cNvPr id="31" name="Content Placeholder 30" descr="rgb_2"/>
          <p:cNvPicPr>
            <a:picLocks noGrp="1" noChangeAspect="1"/>
          </p:cNvPicPr>
          <p:nvPr>
            <p:ph sz="half" idx="2"/>
          </p:nvPr>
        </p:nvPicPr>
        <p:blipFill>
          <a:blip r:embed="rId5"/>
          <a:stretch>
            <a:fillRect/>
          </a:stretch>
        </p:blipFill>
        <p:spPr>
          <a:xfrm>
            <a:off x="869315" y="5320030"/>
            <a:ext cx="1056640" cy="751840"/>
          </a:xfrm>
          <a:prstGeom prst="rect">
            <a:avLst/>
          </a:prstGeom>
          <a:ln>
            <a:solidFill>
              <a:schemeClr val="tx1"/>
            </a:solidFill>
          </a:ln>
          <a:scene3d>
            <a:camera prst="isometricRightUp"/>
            <a:lightRig rig="threePt" dir="t"/>
          </a:scene3d>
        </p:spPr>
      </p:pic>
      <p:pic>
        <p:nvPicPr>
          <p:cNvPr id="34" name="Picture 33" descr="rgb_3"/>
          <p:cNvPicPr>
            <a:picLocks noChangeAspect="1"/>
          </p:cNvPicPr>
          <p:nvPr/>
        </p:nvPicPr>
        <p:blipFill>
          <a:blip r:embed="rId6"/>
          <a:stretch>
            <a:fillRect/>
          </a:stretch>
        </p:blipFill>
        <p:spPr>
          <a:xfrm>
            <a:off x="1483360" y="5320030"/>
            <a:ext cx="1050290" cy="746760"/>
          </a:xfrm>
          <a:prstGeom prst="rect">
            <a:avLst/>
          </a:prstGeom>
          <a:ln>
            <a:solidFill>
              <a:schemeClr val="tx1"/>
            </a:solidFill>
          </a:ln>
          <a:scene3d>
            <a:camera prst="isometricRightUp"/>
            <a:lightRig rig="threePt" dir="t"/>
          </a:scene3d>
        </p:spPr>
      </p:pic>
      <p:cxnSp>
        <p:nvCxnSpPr>
          <p:cNvPr id="36" name="Straight Arrow Connector 35"/>
          <p:cNvCxnSpPr/>
          <p:nvPr/>
        </p:nvCxnSpPr>
        <p:spPr>
          <a:xfrm>
            <a:off x="412115" y="6362700"/>
            <a:ext cx="605790" cy="0"/>
          </a:xfrm>
          <a:prstGeom prst="straightConnector1">
            <a:avLst/>
          </a:prstGeom>
          <a:ln>
            <a:headEnd type="arrow" w="med" len="med"/>
            <a:tailEnd type="arrow" w="med" len="med"/>
          </a:ln>
        </p:spPr>
        <p:style>
          <a:lnRef idx="2">
            <a:prstClr val="black"/>
          </a:lnRef>
          <a:fillRef idx="0">
            <a:srgbClr val="FFFFFF"/>
          </a:fillRef>
          <a:effectRef idx="0">
            <a:srgbClr val="FFFFFF"/>
          </a:effectRef>
          <a:fontRef idx="minor">
            <a:schemeClr val="tx1"/>
          </a:fontRef>
        </p:style>
      </p:cxnSp>
      <p:cxnSp>
        <p:nvCxnSpPr>
          <p:cNvPr id="37" name="Straight Arrow Connector 36"/>
          <p:cNvCxnSpPr/>
          <p:nvPr/>
        </p:nvCxnSpPr>
        <p:spPr>
          <a:xfrm>
            <a:off x="1032510" y="6362700"/>
            <a:ext cx="605790" cy="0"/>
          </a:xfrm>
          <a:prstGeom prst="straightConnector1">
            <a:avLst/>
          </a:prstGeom>
          <a:ln>
            <a:headEnd type="arrow" w="med" len="med"/>
            <a:tailEnd type="arrow" w="med" len="med"/>
          </a:ln>
        </p:spPr>
        <p:style>
          <a:lnRef idx="2">
            <a:prstClr val="black"/>
          </a:lnRef>
          <a:fillRef idx="0">
            <a:srgbClr val="FFFFFF"/>
          </a:fillRef>
          <a:effectRef idx="0">
            <a:srgbClr val="FFFFFF"/>
          </a:effectRef>
          <a:fontRef idx="minor">
            <a:schemeClr val="tx1"/>
          </a:fontRef>
        </p:style>
      </p:cxnSp>
      <p:cxnSp>
        <p:nvCxnSpPr>
          <p:cNvPr id="38" name="Straight Arrow Connector 37"/>
          <p:cNvCxnSpPr/>
          <p:nvPr/>
        </p:nvCxnSpPr>
        <p:spPr>
          <a:xfrm>
            <a:off x="1638300" y="6362700"/>
            <a:ext cx="605790" cy="0"/>
          </a:xfrm>
          <a:prstGeom prst="straightConnector1">
            <a:avLst/>
          </a:prstGeom>
          <a:ln>
            <a:headEnd type="arrow" w="med" len="med"/>
            <a:tailEnd type="arrow" w="med" len="med"/>
          </a:ln>
        </p:spPr>
        <p:style>
          <a:lnRef idx="2">
            <a:prstClr val="black"/>
          </a:lnRef>
          <a:fillRef idx="0">
            <a:srgbClr val="FFFFFF"/>
          </a:fillRef>
          <a:effectRef idx="0">
            <a:srgbClr val="FFFFFF"/>
          </a:effectRef>
          <a:fontRef idx="minor">
            <a:schemeClr val="tx1"/>
          </a:fontRef>
        </p:style>
      </p:cxnSp>
      <p:pic>
        <p:nvPicPr>
          <p:cNvPr id="35" name="Content Placeholder 10" descr="rgb_4"/>
          <p:cNvPicPr>
            <a:picLocks noChangeAspect="1"/>
          </p:cNvPicPr>
          <p:nvPr/>
        </p:nvPicPr>
        <p:blipFill>
          <a:blip r:embed="rId7"/>
          <a:stretch>
            <a:fillRect/>
          </a:stretch>
        </p:blipFill>
        <p:spPr>
          <a:xfrm>
            <a:off x="2079625" y="5318760"/>
            <a:ext cx="1050925" cy="748030"/>
          </a:xfrm>
          <a:prstGeom prst="rect">
            <a:avLst/>
          </a:prstGeom>
          <a:ln>
            <a:solidFill>
              <a:schemeClr val="tx1"/>
            </a:solidFill>
          </a:ln>
          <a:scene3d>
            <a:camera prst="isometricRightUp"/>
            <a:lightRig rig="threePt" dir="t"/>
          </a:scene3d>
        </p:spPr>
      </p:pic>
      <p:pic>
        <p:nvPicPr>
          <p:cNvPr id="39" name="Content Placeholder 11" descr="rgb_5"/>
          <p:cNvPicPr>
            <a:picLocks noChangeAspect="1"/>
          </p:cNvPicPr>
          <p:nvPr/>
        </p:nvPicPr>
        <p:blipFill>
          <a:blip r:embed="rId8"/>
          <a:stretch>
            <a:fillRect/>
          </a:stretch>
        </p:blipFill>
        <p:spPr>
          <a:xfrm>
            <a:off x="2682240" y="5320030"/>
            <a:ext cx="1056005" cy="751205"/>
          </a:xfrm>
          <a:prstGeom prst="rect">
            <a:avLst/>
          </a:prstGeom>
          <a:ln>
            <a:solidFill>
              <a:schemeClr val="tx1"/>
            </a:solidFill>
          </a:ln>
          <a:scene3d>
            <a:camera prst="isometricRightUp"/>
            <a:lightRig rig="threePt" dir="t"/>
          </a:scene3d>
        </p:spPr>
      </p:pic>
      <p:cxnSp>
        <p:nvCxnSpPr>
          <p:cNvPr id="40" name="Straight Arrow Connector 39"/>
          <p:cNvCxnSpPr/>
          <p:nvPr/>
        </p:nvCxnSpPr>
        <p:spPr>
          <a:xfrm>
            <a:off x="2244090" y="6362700"/>
            <a:ext cx="605790" cy="0"/>
          </a:xfrm>
          <a:prstGeom prst="straightConnector1">
            <a:avLst/>
          </a:prstGeom>
          <a:ln>
            <a:headEnd type="arrow" w="med" len="med"/>
            <a:tailEnd type="arrow" w="med" len="med"/>
          </a:ln>
        </p:spPr>
        <p:style>
          <a:lnRef idx="2">
            <a:prstClr val="black"/>
          </a:lnRef>
          <a:fillRef idx="0">
            <a:srgbClr val="FFFFFF"/>
          </a:fillRef>
          <a:effectRef idx="0">
            <a:srgbClr val="FFFFFF"/>
          </a:effectRef>
          <a:fontRef idx="minor">
            <a:schemeClr val="tx1"/>
          </a:fontRef>
        </p:style>
      </p:cxnSp>
      <p:sp>
        <p:nvSpPr>
          <p:cNvPr id="41" name="Text Box 40"/>
          <p:cNvSpPr txBox="1"/>
          <p:nvPr/>
        </p:nvSpPr>
        <p:spPr>
          <a:xfrm>
            <a:off x="270510" y="6423660"/>
            <a:ext cx="888365" cy="245110"/>
          </a:xfrm>
          <a:prstGeom prst="rect">
            <a:avLst/>
          </a:prstGeom>
          <a:noFill/>
        </p:spPr>
        <p:txBody>
          <a:bodyPr wrap="square" rtlCol="0">
            <a:spAutoFit/>
          </a:bodyPr>
          <a:lstStyle/>
          <a:p>
            <a:pPr algn="ctr"/>
            <a:r>
              <a:rPr lang="en-US" altLang="en-US" sz="1000">
                <a:solidFill>
                  <a:srgbClr val="C00000"/>
                </a:solidFill>
                <a:latin typeface="Times New Roman" panose="02020603050405020304" pitchFamily="18" charset="0"/>
                <a:cs typeface="Times New Roman" panose="02020603050405020304" pitchFamily="18" charset="0"/>
                <a:sym typeface="+mn-ea"/>
              </a:rPr>
              <a:t>time window</a:t>
            </a:r>
          </a:p>
        </p:txBody>
      </p:sp>
      <p:sp>
        <p:nvSpPr>
          <p:cNvPr id="42" name="Text Box 41"/>
          <p:cNvSpPr txBox="1"/>
          <p:nvPr/>
        </p:nvSpPr>
        <p:spPr>
          <a:xfrm>
            <a:off x="3379470" y="6214745"/>
            <a:ext cx="540385" cy="275590"/>
          </a:xfrm>
          <a:prstGeom prst="rect">
            <a:avLst/>
          </a:prstGeom>
          <a:noFill/>
        </p:spPr>
        <p:txBody>
          <a:bodyPr wrap="square" rtlCol="0">
            <a:spAutoFit/>
          </a:bodyPr>
          <a:lstStyle/>
          <a:p>
            <a:pPr algn="ctr"/>
            <a:r>
              <a:rPr lang="en-US" altLang="en-US" sz="1200">
                <a:solidFill>
                  <a:schemeClr val="tx1"/>
                </a:solidFill>
                <a:latin typeface="Times New Roman" panose="02020603050405020304" pitchFamily="18" charset="0"/>
                <a:cs typeface="Times New Roman" panose="02020603050405020304" pitchFamily="18" charset="0"/>
                <a:sym typeface="+mn-ea"/>
              </a:rPr>
              <a:t>time</a:t>
            </a:r>
          </a:p>
        </p:txBody>
      </p:sp>
      <p:sp>
        <p:nvSpPr>
          <p:cNvPr id="3" name="Rectangle: Rounded Corners 2">
            <a:extLst>
              <a:ext uri="{FF2B5EF4-FFF2-40B4-BE49-F238E27FC236}">
                <a16:creationId xmlns:a16="http://schemas.microsoft.com/office/drawing/2014/main" id="{90F3720B-65D6-7E6F-4941-F9D60EAD3A6F}"/>
              </a:ext>
            </a:extLst>
          </p:cNvPr>
          <p:cNvSpPr/>
          <p:nvPr/>
        </p:nvSpPr>
        <p:spPr>
          <a:xfrm>
            <a:off x="458605" y="2924811"/>
            <a:ext cx="3202033" cy="1619249"/>
          </a:xfrm>
          <a:prstGeom prst="roundRect">
            <a:avLst/>
          </a:prstGeom>
          <a:solidFill>
            <a:srgbClr val="F8F8F8"/>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Times New Roman" panose="02020603050405020304" pitchFamily="18" charset="0"/>
              <a:cs typeface="Times New Roman" panose="02020603050405020304" pitchFamily="18" charset="0"/>
            </a:endParaRPr>
          </a:p>
        </p:txBody>
      </p:sp>
      <p:pic>
        <p:nvPicPr>
          <p:cNvPr id="5" name="Picture 4" descr="raw_data">
            <a:extLst>
              <a:ext uri="{FF2B5EF4-FFF2-40B4-BE49-F238E27FC236}">
                <a16:creationId xmlns:a16="http://schemas.microsoft.com/office/drawing/2014/main" id="{16C1F4B3-6F6B-E2C1-6357-AE078FC9C7C1}"/>
              </a:ext>
            </a:extLst>
          </p:cNvPr>
          <p:cNvPicPr>
            <a:picLocks noChangeAspect="1"/>
          </p:cNvPicPr>
          <p:nvPr/>
        </p:nvPicPr>
        <p:blipFill>
          <a:blip r:embed="rId9"/>
          <a:stretch>
            <a:fillRect/>
          </a:stretch>
        </p:blipFill>
        <p:spPr>
          <a:xfrm>
            <a:off x="638810" y="3117309"/>
            <a:ext cx="1070610" cy="972185"/>
          </a:xfrm>
          <a:prstGeom prst="rect">
            <a:avLst/>
          </a:prstGeom>
          <a:ln>
            <a:solidFill>
              <a:schemeClr val="tx1"/>
            </a:solidFill>
          </a:ln>
        </p:spPr>
      </p:pic>
      <p:pic>
        <p:nvPicPr>
          <p:cNvPr id="6" name="Picture 5" descr="lem_vis">
            <a:extLst>
              <a:ext uri="{FF2B5EF4-FFF2-40B4-BE49-F238E27FC236}">
                <a16:creationId xmlns:a16="http://schemas.microsoft.com/office/drawing/2014/main" id="{9CB5D582-28D8-7A2F-FDBC-27714C711B0F}"/>
              </a:ext>
            </a:extLst>
          </p:cNvPr>
          <p:cNvPicPr>
            <a:picLocks noChangeAspect="1"/>
          </p:cNvPicPr>
          <p:nvPr/>
        </p:nvPicPr>
        <p:blipFill>
          <a:blip r:embed="rId10"/>
          <a:stretch>
            <a:fillRect/>
          </a:stretch>
        </p:blipFill>
        <p:spPr>
          <a:xfrm>
            <a:off x="2073275" y="3004981"/>
            <a:ext cx="1294130" cy="972820"/>
          </a:xfrm>
          <a:prstGeom prst="rect">
            <a:avLst/>
          </a:prstGeom>
          <a:ln>
            <a:solidFill>
              <a:schemeClr val="tx1"/>
            </a:solidFill>
          </a:ln>
          <a:scene3d>
            <a:camera prst="orthographicFront">
              <a:rot lat="0" lon="2100000" rev="0"/>
            </a:camera>
            <a:lightRig rig="threePt" dir="t"/>
          </a:scene3d>
        </p:spPr>
      </p:pic>
      <p:sp>
        <p:nvSpPr>
          <p:cNvPr id="7" name="Text Box 26">
            <a:extLst>
              <a:ext uri="{FF2B5EF4-FFF2-40B4-BE49-F238E27FC236}">
                <a16:creationId xmlns:a16="http://schemas.microsoft.com/office/drawing/2014/main" id="{7CF5682A-3C07-6AC0-8439-D8B939BC2931}"/>
              </a:ext>
            </a:extLst>
          </p:cNvPr>
          <p:cNvSpPr txBox="1"/>
          <p:nvPr/>
        </p:nvSpPr>
        <p:spPr>
          <a:xfrm>
            <a:off x="412115" y="4089494"/>
            <a:ext cx="1523365"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altLang="en-US" sz="1000">
                <a:latin typeface="Times New Roman" panose="02020603050405020304" pitchFamily="18" charset="0"/>
                <a:cs typeface="Times New Roman" panose="02020603050405020304" pitchFamily="18" charset="0"/>
              </a:rPr>
              <a:t>Event asynchronous data</a:t>
            </a:r>
          </a:p>
        </p:txBody>
      </p:sp>
      <p:sp>
        <p:nvSpPr>
          <p:cNvPr id="8" name="Text Box 11">
            <a:extLst>
              <a:ext uri="{FF2B5EF4-FFF2-40B4-BE49-F238E27FC236}">
                <a16:creationId xmlns:a16="http://schemas.microsoft.com/office/drawing/2014/main" id="{01EA3975-B52A-2B9F-EB08-B8B80231A2AD}"/>
              </a:ext>
            </a:extLst>
          </p:cNvPr>
          <p:cNvSpPr txBox="1"/>
          <p:nvPr/>
        </p:nvSpPr>
        <p:spPr>
          <a:xfrm>
            <a:off x="2407466" y="4285934"/>
            <a:ext cx="117983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a:latin typeface="Times New Roman" panose="02020603050405020304" pitchFamily="18" charset="0"/>
                <a:cs typeface="Times New Roman" panose="02020603050405020304" pitchFamily="18" charset="0"/>
              </a:rPr>
              <a:t>Event frame input</a:t>
            </a:r>
          </a:p>
        </p:txBody>
      </p:sp>
      <p:cxnSp>
        <p:nvCxnSpPr>
          <p:cNvPr id="12" name="Straight Arrow Connector 11">
            <a:extLst>
              <a:ext uri="{FF2B5EF4-FFF2-40B4-BE49-F238E27FC236}">
                <a16:creationId xmlns:a16="http://schemas.microsoft.com/office/drawing/2014/main" id="{D7705617-87F7-31F1-5D2E-7CD2BD6A29D4}"/>
              </a:ext>
            </a:extLst>
          </p:cNvPr>
          <p:cNvCxnSpPr/>
          <p:nvPr/>
        </p:nvCxnSpPr>
        <p:spPr>
          <a:xfrm>
            <a:off x="1789430" y="3634199"/>
            <a:ext cx="315595" cy="444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pic>
        <p:nvPicPr>
          <p:cNvPr id="14" name="Picture 13" descr="lem_vis">
            <a:extLst>
              <a:ext uri="{FF2B5EF4-FFF2-40B4-BE49-F238E27FC236}">
                <a16:creationId xmlns:a16="http://schemas.microsoft.com/office/drawing/2014/main" id="{95694596-EA28-BA8A-F110-F283C54F4B6E}"/>
              </a:ext>
            </a:extLst>
          </p:cNvPr>
          <p:cNvPicPr>
            <a:picLocks noChangeAspect="1"/>
          </p:cNvPicPr>
          <p:nvPr/>
        </p:nvPicPr>
        <p:blipFill>
          <a:blip r:embed="rId10"/>
          <a:stretch>
            <a:fillRect/>
          </a:stretch>
        </p:blipFill>
        <p:spPr>
          <a:xfrm>
            <a:off x="2225675" y="3157381"/>
            <a:ext cx="1294130" cy="972820"/>
          </a:xfrm>
          <a:prstGeom prst="rect">
            <a:avLst/>
          </a:prstGeom>
          <a:ln>
            <a:solidFill>
              <a:schemeClr val="tx1"/>
            </a:solidFill>
          </a:ln>
          <a:scene3d>
            <a:camera prst="orthographicFront">
              <a:rot lat="0" lon="2100000" rev="0"/>
            </a:camera>
            <a:lightRig rig="threePt" dir="t"/>
          </a:scene3d>
        </p:spPr>
      </p:pic>
      <p:pic>
        <p:nvPicPr>
          <p:cNvPr id="15" name="Picture 14" descr="lem_vis">
            <a:extLst>
              <a:ext uri="{FF2B5EF4-FFF2-40B4-BE49-F238E27FC236}">
                <a16:creationId xmlns:a16="http://schemas.microsoft.com/office/drawing/2014/main" id="{E03EE9BC-B1BE-CDBC-2DDF-1283518BF812}"/>
              </a:ext>
            </a:extLst>
          </p:cNvPr>
          <p:cNvPicPr>
            <a:picLocks noChangeAspect="1"/>
          </p:cNvPicPr>
          <p:nvPr/>
        </p:nvPicPr>
        <p:blipFill>
          <a:blip r:embed="rId10"/>
          <a:stretch>
            <a:fillRect/>
          </a:stretch>
        </p:blipFill>
        <p:spPr>
          <a:xfrm>
            <a:off x="2378075" y="3309781"/>
            <a:ext cx="1294130" cy="972820"/>
          </a:xfrm>
          <a:prstGeom prst="rect">
            <a:avLst/>
          </a:prstGeom>
          <a:ln>
            <a:solidFill>
              <a:schemeClr val="tx1"/>
            </a:solidFill>
          </a:ln>
          <a:scene3d>
            <a:camera prst="orthographicFront">
              <a:rot lat="0" lon="2100000" rev="0"/>
            </a:camera>
            <a:lightRig rig="threePt" dir="t"/>
          </a:scene3d>
        </p:spPr>
      </p:pic>
      <p:pic>
        <p:nvPicPr>
          <p:cNvPr id="17" name="Picture 16">
            <a:extLst>
              <a:ext uri="{FF2B5EF4-FFF2-40B4-BE49-F238E27FC236}">
                <a16:creationId xmlns:a16="http://schemas.microsoft.com/office/drawing/2014/main" id="{864B37F5-8987-9479-697B-6A101416C360}"/>
              </a:ext>
            </a:extLst>
          </p:cNvPr>
          <p:cNvPicPr>
            <a:picLocks noChangeAspect="1"/>
          </p:cNvPicPr>
          <p:nvPr/>
        </p:nvPicPr>
        <p:blipFill>
          <a:blip r:embed="rId11"/>
          <a:stretch>
            <a:fillRect/>
          </a:stretch>
        </p:blipFill>
        <p:spPr>
          <a:xfrm>
            <a:off x="4710406" y="3816106"/>
            <a:ext cx="3948477" cy="952701"/>
          </a:xfrm>
          <a:prstGeom prst="rect">
            <a:avLst/>
          </a:prstGeom>
        </p:spPr>
      </p:pic>
      <p:pic>
        <p:nvPicPr>
          <p:cNvPr id="20" name="Picture 19">
            <a:extLst>
              <a:ext uri="{FF2B5EF4-FFF2-40B4-BE49-F238E27FC236}">
                <a16:creationId xmlns:a16="http://schemas.microsoft.com/office/drawing/2014/main" id="{C810F649-9D92-0B4D-F94E-8565BEDEB3BC}"/>
              </a:ext>
            </a:extLst>
          </p:cNvPr>
          <p:cNvPicPr>
            <a:picLocks noChangeAspect="1"/>
          </p:cNvPicPr>
          <p:nvPr/>
        </p:nvPicPr>
        <p:blipFill>
          <a:blip r:embed="rId12"/>
          <a:stretch>
            <a:fillRect/>
          </a:stretch>
        </p:blipFill>
        <p:spPr>
          <a:xfrm>
            <a:off x="4802007" y="5808345"/>
            <a:ext cx="3630509" cy="33292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1"/>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Adaptive Tokenization Fusion Transformer (ATFT)</a:t>
            </a:r>
          </a:p>
        </p:txBody>
      </p:sp>
      <p:sp>
        <p:nvSpPr>
          <p:cNvPr id="199" name="Text Box 198"/>
          <p:cNvSpPr txBox="1"/>
          <p:nvPr/>
        </p:nvSpPr>
        <p:spPr>
          <a:xfrm>
            <a:off x="412115" y="1049655"/>
            <a:ext cx="11584940" cy="1023165"/>
          </a:xfrm>
          <a:prstGeom prst="rect">
            <a:avLst/>
          </a:prstGeom>
          <a:solidFill>
            <a:schemeClr val="bg1"/>
          </a:solidFill>
          <a:ln w="3175">
            <a:solidFill>
              <a:schemeClr val="tx1"/>
            </a:solidFill>
            <a:prstDash val="sysDot"/>
          </a:ln>
        </p:spPr>
        <p:txBody>
          <a:bodyPr wrap="square" rtlCol="0">
            <a:spAutoFit/>
          </a:bodyPr>
          <a:lstStyle/>
          <a:p>
            <a:pPr indent="0">
              <a:lnSpc>
                <a:spcPct val="150000"/>
              </a:lnSpc>
              <a:buFont typeface="Arial" panose="020B0604020202020204" pitchFamily="34" charset="0"/>
              <a:buNone/>
            </a:pPr>
            <a:r>
              <a:rPr lang="en-US" altLang="en-US" sz="1400">
                <a:solidFill>
                  <a:schemeClr val="tx1"/>
                </a:solidFill>
                <a:latin typeface="Times New Roman" panose="02020603050405020304" pitchFamily="18" charset="0"/>
                <a:cs typeface="Times New Roman" panose="02020603050405020304" pitchFamily="18" charset="0"/>
              </a:rPr>
              <a:t>Adaptive Tokenization Fusion Transformer module introduces a </a:t>
            </a:r>
            <a:r>
              <a:rPr lang="en-US" altLang="en-US" sz="1400" b="1">
                <a:solidFill>
                  <a:schemeClr val="tx1"/>
                </a:solidFill>
                <a:latin typeface="Times New Roman" panose="02020603050405020304" pitchFamily="18" charset="0"/>
                <a:cs typeface="Times New Roman" panose="02020603050405020304" pitchFamily="18" charset="0"/>
              </a:rPr>
              <a:t>two-stage attention mechanism </a:t>
            </a:r>
            <a:r>
              <a:rPr lang="en-US" altLang="en-US" sz="1400">
                <a:solidFill>
                  <a:schemeClr val="tx1"/>
                </a:solidFill>
                <a:latin typeface="Times New Roman" panose="02020603050405020304" pitchFamily="18" charset="0"/>
                <a:cs typeface="Times New Roman" panose="02020603050405020304" pitchFamily="18" charset="0"/>
              </a:rPr>
              <a:t>that integrates channel attention with multi-head self-attention to enable robust, context-aware feature fusion. This design enhances both intra-modal and cross-modal integration by explicitly modeling token-level dependencies and adaptively recalibrating channel-wise feature importance based on modality-specific cues.</a:t>
            </a:r>
          </a:p>
        </p:txBody>
      </p:sp>
      <p:sp>
        <p:nvSpPr>
          <p:cNvPr id="147" name="Text Box 146"/>
          <p:cNvSpPr txBox="1"/>
          <p:nvPr/>
        </p:nvSpPr>
        <p:spPr>
          <a:xfrm>
            <a:off x="11892280" y="6551295"/>
            <a:ext cx="2997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9</a:t>
            </a:r>
          </a:p>
        </p:txBody>
      </p:sp>
      <p:sp>
        <p:nvSpPr>
          <p:cNvPr id="3" name="Rectangle: Rounded Corners 2">
            <a:extLst>
              <a:ext uri="{FF2B5EF4-FFF2-40B4-BE49-F238E27FC236}">
                <a16:creationId xmlns:a16="http://schemas.microsoft.com/office/drawing/2014/main" id="{AD37FB8E-621F-2B2E-DCE4-73E117D8A665}"/>
              </a:ext>
            </a:extLst>
          </p:cNvPr>
          <p:cNvSpPr/>
          <p:nvPr/>
        </p:nvSpPr>
        <p:spPr>
          <a:xfrm>
            <a:off x="8640534" y="2857019"/>
            <a:ext cx="2920185" cy="2691130"/>
          </a:xfrm>
          <a:prstGeom prst="roundRect">
            <a:avLst/>
          </a:prstGeom>
          <a:solidFill>
            <a:srgbClr val="F8F8F8"/>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09B82154-877E-699F-11CE-B00D1F3064B1}"/>
              </a:ext>
            </a:extLst>
          </p:cNvPr>
          <p:cNvSpPr/>
          <p:nvPr/>
        </p:nvSpPr>
        <p:spPr>
          <a:xfrm>
            <a:off x="637405" y="2851305"/>
            <a:ext cx="7518307" cy="2691130"/>
          </a:xfrm>
          <a:prstGeom prst="roundRect">
            <a:avLst/>
          </a:prstGeom>
          <a:solidFill>
            <a:srgbClr val="F8F8F8"/>
          </a:solidFill>
          <a:ln>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254">
            <a:extLst>
              <a:ext uri="{FF2B5EF4-FFF2-40B4-BE49-F238E27FC236}">
                <a16:creationId xmlns:a16="http://schemas.microsoft.com/office/drawing/2014/main" id="{DF9B77D3-B08E-557C-4582-C384C6EB460C}"/>
              </a:ext>
            </a:extLst>
          </p:cNvPr>
          <p:cNvSpPr/>
          <p:nvPr/>
        </p:nvSpPr>
        <p:spPr>
          <a:xfrm>
            <a:off x="4271418" y="3062759"/>
            <a:ext cx="1840865" cy="2305685"/>
          </a:xfrm>
          <a:prstGeom prst="roundRect">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6" name="Text Box 255">
            <a:extLst>
              <a:ext uri="{FF2B5EF4-FFF2-40B4-BE49-F238E27FC236}">
                <a16:creationId xmlns:a16="http://schemas.microsoft.com/office/drawing/2014/main" id="{6404EBFF-B39F-1C23-02AD-515D0160C0F7}"/>
              </a:ext>
            </a:extLst>
          </p:cNvPr>
          <p:cNvSpPr txBox="1"/>
          <p:nvPr/>
        </p:nvSpPr>
        <p:spPr>
          <a:xfrm>
            <a:off x="3351530" y="5558240"/>
            <a:ext cx="209005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200">
                <a:latin typeface="Times New Roman" panose="02020603050405020304" charset="0"/>
                <a:cs typeface="Times New Roman" panose="02020603050405020304" charset="0"/>
              </a:rPr>
              <a:t>Fig. 7. ATFT Module</a:t>
            </a:r>
          </a:p>
        </p:txBody>
      </p:sp>
      <p:sp>
        <p:nvSpPr>
          <p:cNvPr id="7" name="Rectangles 257">
            <a:extLst>
              <a:ext uri="{FF2B5EF4-FFF2-40B4-BE49-F238E27FC236}">
                <a16:creationId xmlns:a16="http://schemas.microsoft.com/office/drawing/2014/main" id="{CF3B87AA-47D0-C05B-DF19-408DF4E1AC97}"/>
              </a:ext>
            </a:extLst>
          </p:cNvPr>
          <p:cNvSpPr/>
          <p:nvPr/>
        </p:nvSpPr>
        <p:spPr>
          <a:xfrm>
            <a:off x="2186078" y="327738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 name="Rectangles 258">
            <a:extLst>
              <a:ext uri="{FF2B5EF4-FFF2-40B4-BE49-F238E27FC236}">
                <a16:creationId xmlns:a16="http://schemas.microsoft.com/office/drawing/2014/main" id="{E8F59AB8-6422-0F62-A0E1-CC409E834C0A}"/>
              </a:ext>
            </a:extLst>
          </p:cNvPr>
          <p:cNvSpPr/>
          <p:nvPr/>
        </p:nvSpPr>
        <p:spPr>
          <a:xfrm>
            <a:off x="2186078" y="3460904"/>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1" name="Rectangles 259">
            <a:extLst>
              <a:ext uri="{FF2B5EF4-FFF2-40B4-BE49-F238E27FC236}">
                <a16:creationId xmlns:a16="http://schemas.microsoft.com/office/drawing/2014/main" id="{7E188D03-093A-1DD9-CC57-1FCA6E3DBC2D}"/>
              </a:ext>
            </a:extLst>
          </p:cNvPr>
          <p:cNvSpPr/>
          <p:nvPr/>
        </p:nvSpPr>
        <p:spPr>
          <a:xfrm>
            <a:off x="2186078" y="364441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2" name="Rectangles 260">
            <a:extLst>
              <a:ext uri="{FF2B5EF4-FFF2-40B4-BE49-F238E27FC236}">
                <a16:creationId xmlns:a16="http://schemas.microsoft.com/office/drawing/2014/main" id="{02ECEE5A-F905-CE47-F10E-8D664C11543F}"/>
              </a:ext>
            </a:extLst>
          </p:cNvPr>
          <p:cNvSpPr/>
          <p:nvPr/>
        </p:nvSpPr>
        <p:spPr>
          <a:xfrm>
            <a:off x="2186078" y="3827934"/>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3" name="Rectangles 261">
            <a:extLst>
              <a:ext uri="{FF2B5EF4-FFF2-40B4-BE49-F238E27FC236}">
                <a16:creationId xmlns:a16="http://schemas.microsoft.com/office/drawing/2014/main" id="{44D10FBD-E2F0-7D9E-4ADE-4E70A936D188}"/>
              </a:ext>
            </a:extLst>
          </p:cNvPr>
          <p:cNvSpPr/>
          <p:nvPr/>
        </p:nvSpPr>
        <p:spPr>
          <a:xfrm>
            <a:off x="2186078" y="401144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4" name="Rectangles 262">
            <a:extLst>
              <a:ext uri="{FF2B5EF4-FFF2-40B4-BE49-F238E27FC236}">
                <a16:creationId xmlns:a16="http://schemas.microsoft.com/office/drawing/2014/main" id="{949B48C5-122F-67E0-35BF-6C01A26BDDE9}"/>
              </a:ext>
            </a:extLst>
          </p:cNvPr>
          <p:cNvSpPr/>
          <p:nvPr/>
        </p:nvSpPr>
        <p:spPr>
          <a:xfrm>
            <a:off x="2186078" y="419051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5" name="Rectangles 263">
            <a:extLst>
              <a:ext uri="{FF2B5EF4-FFF2-40B4-BE49-F238E27FC236}">
                <a16:creationId xmlns:a16="http://schemas.microsoft.com/office/drawing/2014/main" id="{4D7A0207-A616-271F-2906-F2949B534812}"/>
              </a:ext>
            </a:extLst>
          </p:cNvPr>
          <p:cNvSpPr/>
          <p:nvPr/>
        </p:nvSpPr>
        <p:spPr>
          <a:xfrm>
            <a:off x="2186078" y="4374034"/>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6" name="Rectangles 264">
            <a:extLst>
              <a:ext uri="{FF2B5EF4-FFF2-40B4-BE49-F238E27FC236}">
                <a16:creationId xmlns:a16="http://schemas.microsoft.com/office/drawing/2014/main" id="{5B4FA60D-4A7E-631F-570F-B1FFF084B340}"/>
              </a:ext>
            </a:extLst>
          </p:cNvPr>
          <p:cNvSpPr/>
          <p:nvPr/>
        </p:nvSpPr>
        <p:spPr>
          <a:xfrm>
            <a:off x="2186078" y="455754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7" name="Rectangles 265">
            <a:extLst>
              <a:ext uri="{FF2B5EF4-FFF2-40B4-BE49-F238E27FC236}">
                <a16:creationId xmlns:a16="http://schemas.microsoft.com/office/drawing/2014/main" id="{37D38B93-A345-C1D1-B47B-971368A15A68}"/>
              </a:ext>
            </a:extLst>
          </p:cNvPr>
          <p:cNvSpPr/>
          <p:nvPr/>
        </p:nvSpPr>
        <p:spPr>
          <a:xfrm>
            <a:off x="2186078" y="4741064"/>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3" name="Rectangles 266">
            <a:extLst>
              <a:ext uri="{FF2B5EF4-FFF2-40B4-BE49-F238E27FC236}">
                <a16:creationId xmlns:a16="http://schemas.microsoft.com/office/drawing/2014/main" id="{A1621DC9-8DE1-A365-94C8-EF7E48D49FED}"/>
              </a:ext>
            </a:extLst>
          </p:cNvPr>
          <p:cNvSpPr/>
          <p:nvPr/>
        </p:nvSpPr>
        <p:spPr>
          <a:xfrm>
            <a:off x="2186078" y="492457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4" name="Cube 23">
            <a:extLst>
              <a:ext uri="{FF2B5EF4-FFF2-40B4-BE49-F238E27FC236}">
                <a16:creationId xmlns:a16="http://schemas.microsoft.com/office/drawing/2014/main" id="{787B25C4-684A-6E8A-70E0-B36A9FA0A0B6}"/>
              </a:ext>
            </a:extLst>
          </p:cNvPr>
          <p:cNvSpPr/>
          <p:nvPr/>
        </p:nvSpPr>
        <p:spPr>
          <a:xfrm>
            <a:off x="1378358" y="3509164"/>
            <a:ext cx="405765" cy="350520"/>
          </a:xfrm>
          <a:prstGeom prst="cube">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5" name="Cube 24">
            <a:extLst>
              <a:ext uri="{FF2B5EF4-FFF2-40B4-BE49-F238E27FC236}">
                <a16:creationId xmlns:a16="http://schemas.microsoft.com/office/drawing/2014/main" id="{24535B6E-1E80-DF13-783E-F82F4C4C6A13}"/>
              </a:ext>
            </a:extLst>
          </p:cNvPr>
          <p:cNvSpPr/>
          <p:nvPr/>
        </p:nvSpPr>
        <p:spPr>
          <a:xfrm>
            <a:off x="1378358" y="4697884"/>
            <a:ext cx="405765" cy="350520"/>
          </a:xfrm>
          <a:prstGeom prst="cube">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26" name="Flowchart: Or 25">
            <a:extLst>
              <a:ext uri="{FF2B5EF4-FFF2-40B4-BE49-F238E27FC236}">
                <a16:creationId xmlns:a16="http://schemas.microsoft.com/office/drawing/2014/main" id="{96080EBB-0AE2-0263-F0B3-918F7038AC9F}"/>
              </a:ext>
            </a:extLst>
          </p:cNvPr>
          <p:cNvSpPr/>
          <p:nvPr/>
        </p:nvSpPr>
        <p:spPr>
          <a:xfrm>
            <a:off x="2673758" y="4088919"/>
            <a:ext cx="227965" cy="216535"/>
          </a:xfrm>
          <a:prstGeom prst="flowChartOr">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28" name="Straight Arrow Connector 27">
            <a:extLst>
              <a:ext uri="{FF2B5EF4-FFF2-40B4-BE49-F238E27FC236}">
                <a16:creationId xmlns:a16="http://schemas.microsoft.com/office/drawing/2014/main" id="{E6A6AD5E-FFF4-9C6D-A3A9-42B727E6F35C}"/>
              </a:ext>
            </a:extLst>
          </p:cNvPr>
          <p:cNvCxnSpPr>
            <a:endCxn id="26" idx="2"/>
          </p:cNvCxnSpPr>
          <p:nvPr/>
        </p:nvCxnSpPr>
        <p:spPr>
          <a:xfrm>
            <a:off x="2361338" y="4188614"/>
            <a:ext cx="312420" cy="8890"/>
          </a:xfrm>
          <a:prstGeom prst="straightConnector1">
            <a:avLst/>
          </a:prstGeom>
          <a:ln>
            <a:solidFill>
              <a:schemeClr val="tx1"/>
            </a:solidFill>
            <a:tailEnd type="arrow" w="med" len="med"/>
          </a:ln>
        </p:spPr>
        <p:style>
          <a:lnRef idx="2">
            <a:prstClr val="black"/>
          </a:lnRef>
          <a:fillRef idx="0">
            <a:srgbClr val="FFFFFF"/>
          </a:fillRef>
          <a:effectRef idx="0">
            <a:srgbClr val="FFFFFF"/>
          </a:effectRef>
          <a:fontRef idx="minor">
            <a:schemeClr val="tx1"/>
          </a:fontRef>
        </p:style>
      </p:cxnSp>
      <p:cxnSp>
        <p:nvCxnSpPr>
          <p:cNvPr id="30" name="Straight Arrow Connector 29">
            <a:extLst>
              <a:ext uri="{FF2B5EF4-FFF2-40B4-BE49-F238E27FC236}">
                <a16:creationId xmlns:a16="http://schemas.microsoft.com/office/drawing/2014/main" id="{9AF3B891-C9B0-6A2F-18B7-848CA6CF0DDA}"/>
              </a:ext>
            </a:extLst>
          </p:cNvPr>
          <p:cNvCxnSpPr/>
          <p:nvPr/>
        </p:nvCxnSpPr>
        <p:spPr>
          <a:xfrm flipV="1">
            <a:off x="2784248" y="4305454"/>
            <a:ext cx="3810" cy="777240"/>
          </a:xfrm>
          <a:prstGeom prst="straightConnector1">
            <a:avLst/>
          </a:prstGeom>
          <a:ln>
            <a:solidFill>
              <a:schemeClr val="tx1"/>
            </a:solidFill>
            <a:tailEnd type="arrow" w="med" len="med"/>
          </a:ln>
        </p:spPr>
        <p:style>
          <a:lnRef idx="2">
            <a:prstClr val="black"/>
          </a:lnRef>
          <a:fillRef idx="0">
            <a:srgbClr val="FFFFFF"/>
          </a:fillRef>
          <a:effectRef idx="0">
            <a:srgbClr val="FFFFFF"/>
          </a:effectRef>
          <a:fontRef idx="minor">
            <a:schemeClr val="tx1"/>
          </a:fontRef>
        </p:style>
      </p:cxnSp>
      <p:sp>
        <p:nvSpPr>
          <p:cNvPr id="32" name="Rectangles 274">
            <a:extLst>
              <a:ext uri="{FF2B5EF4-FFF2-40B4-BE49-F238E27FC236}">
                <a16:creationId xmlns:a16="http://schemas.microsoft.com/office/drawing/2014/main" id="{3EAA49FF-B946-AD98-B52A-C4400E54C393}"/>
              </a:ext>
            </a:extLst>
          </p:cNvPr>
          <p:cNvSpPr/>
          <p:nvPr/>
        </p:nvSpPr>
        <p:spPr>
          <a:xfrm>
            <a:off x="4475253" y="4993159"/>
            <a:ext cx="1391920" cy="21844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Layer Norm</a:t>
            </a:r>
          </a:p>
        </p:txBody>
      </p:sp>
      <p:sp>
        <p:nvSpPr>
          <p:cNvPr id="33" name="Rectangles 275">
            <a:extLst>
              <a:ext uri="{FF2B5EF4-FFF2-40B4-BE49-F238E27FC236}">
                <a16:creationId xmlns:a16="http://schemas.microsoft.com/office/drawing/2014/main" id="{FCF08F79-8323-B0CD-F46D-1C4223C24CB2}"/>
              </a:ext>
            </a:extLst>
          </p:cNvPr>
          <p:cNvSpPr/>
          <p:nvPr/>
        </p:nvSpPr>
        <p:spPr>
          <a:xfrm>
            <a:off x="4475253" y="4478174"/>
            <a:ext cx="1391920" cy="36068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Multi-Head</a:t>
            </a:r>
          </a:p>
          <a:p>
            <a:pPr algn="ctr"/>
            <a:r>
              <a:rPr lang="en-US" sz="1000">
                <a:solidFill>
                  <a:schemeClr val="tx1"/>
                </a:solidFill>
                <a:latin typeface="Times New Roman" panose="02020603050405020304" charset="0"/>
                <a:cs typeface="Times New Roman" panose="02020603050405020304" charset="0"/>
              </a:rPr>
              <a:t>Attention</a:t>
            </a:r>
          </a:p>
        </p:txBody>
      </p:sp>
      <p:sp>
        <p:nvSpPr>
          <p:cNvPr id="34" name="Flowchart: Or 33">
            <a:extLst>
              <a:ext uri="{FF2B5EF4-FFF2-40B4-BE49-F238E27FC236}">
                <a16:creationId xmlns:a16="http://schemas.microsoft.com/office/drawing/2014/main" id="{E5871BE7-D372-F048-8CA5-3E41AA526D2E}"/>
              </a:ext>
            </a:extLst>
          </p:cNvPr>
          <p:cNvSpPr/>
          <p:nvPr/>
        </p:nvSpPr>
        <p:spPr>
          <a:xfrm>
            <a:off x="5057548" y="4095904"/>
            <a:ext cx="227965" cy="216535"/>
          </a:xfrm>
          <a:prstGeom prst="flowChartOr">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35" name="Rectangles 278">
            <a:extLst>
              <a:ext uri="{FF2B5EF4-FFF2-40B4-BE49-F238E27FC236}">
                <a16:creationId xmlns:a16="http://schemas.microsoft.com/office/drawing/2014/main" id="{C7A8AC70-5BB5-6807-5B5E-321B9B3573B0}"/>
              </a:ext>
            </a:extLst>
          </p:cNvPr>
          <p:cNvSpPr/>
          <p:nvPr/>
        </p:nvSpPr>
        <p:spPr>
          <a:xfrm>
            <a:off x="4477793" y="3504719"/>
            <a:ext cx="1391920" cy="23622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MLP</a:t>
            </a:r>
          </a:p>
        </p:txBody>
      </p:sp>
      <p:cxnSp>
        <p:nvCxnSpPr>
          <p:cNvPr id="36" name="Straight Arrow Connector 35">
            <a:extLst>
              <a:ext uri="{FF2B5EF4-FFF2-40B4-BE49-F238E27FC236}">
                <a16:creationId xmlns:a16="http://schemas.microsoft.com/office/drawing/2014/main" id="{4B4AD2ED-121F-1B3F-7338-E0FC88AD2394}"/>
              </a:ext>
            </a:extLst>
          </p:cNvPr>
          <p:cNvCxnSpPr>
            <a:stCxn id="32" idx="0"/>
            <a:endCxn id="33" idx="2"/>
          </p:cNvCxnSpPr>
          <p:nvPr/>
        </p:nvCxnSpPr>
        <p:spPr>
          <a:xfrm flipV="1">
            <a:off x="5171213" y="4838854"/>
            <a:ext cx="0" cy="15430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7" name="Straight Arrow Connector 36">
            <a:extLst>
              <a:ext uri="{FF2B5EF4-FFF2-40B4-BE49-F238E27FC236}">
                <a16:creationId xmlns:a16="http://schemas.microsoft.com/office/drawing/2014/main" id="{EE6E66D4-992D-4CB4-75F1-DE9C04155B36}"/>
              </a:ext>
            </a:extLst>
          </p:cNvPr>
          <p:cNvCxnSpPr/>
          <p:nvPr/>
        </p:nvCxnSpPr>
        <p:spPr>
          <a:xfrm flipV="1">
            <a:off x="4947058" y="4838854"/>
            <a:ext cx="0" cy="1397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8" name="Straight Arrow Connector 37">
            <a:extLst>
              <a:ext uri="{FF2B5EF4-FFF2-40B4-BE49-F238E27FC236}">
                <a16:creationId xmlns:a16="http://schemas.microsoft.com/office/drawing/2014/main" id="{E433CAEA-4482-DCAB-E8BC-36AB5D6E94D0}"/>
              </a:ext>
            </a:extLst>
          </p:cNvPr>
          <p:cNvCxnSpPr/>
          <p:nvPr/>
        </p:nvCxnSpPr>
        <p:spPr>
          <a:xfrm flipV="1">
            <a:off x="5395368" y="4838854"/>
            <a:ext cx="0" cy="13970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39" name="Straight Arrow Connector 38">
            <a:extLst>
              <a:ext uri="{FF2B5EF4-FFF2-40B4-BE49-F238E27FC236}">
                <a16:creationId xmlns:a16="http://schemas.microsoft.com/office/drawing/2014/main" id="{77C64CAD-55D7-AEF2-8DB0-9B3B30B24DD9}"/>
              </a:ext>
            </a:extLst>
          </p:cNvPr>
          <p:cNvCxnSpPr>
            <a:stCxn id="33" idx="0"/>
            <a:endCxn id="34" idx="4"/>
          </p:cNvCxnSpPr>
          <p:nvPr/>
        </p:nvCxnSpPr>
        <p:spPr>
          <a:xfrm flipV="1">
            <a:off x="5171213" y="4312439"/>
            <a:ext cx="635" cy="1657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40" name="Flowchart: Or 39">
            <a:extLst>
              <a:ext uri="{FF2B5EF4-FFF2-40B4-BE49-F238E27FC236}">
                <a16:creationId xmlns:a16="http://schemas.microsoft.com/office/drawing/2014/main" id="{F895BF72-6CD5-B208-A154-69DEBFCB61A4}"/>
              </a:ext>
            </a:extLst>
          </p:cNvPr>
          <p:cNvSpPr/>
          <p:nvPr/>
        </p:nvSpPr>
        <p:spPr>
          <a:xfrm>
            <a:off x="5060723" y="3163089"/>
            <a:ext cx="227965" cy="216535"/>
          </a:xfrm>
          <a:prstGeom prst="flowChartOr">
            <a:avLst/>
          </a:prstGeom>
          <a:solidFill>
            <a:schemeClr val="accent6">
              <a:lumMod val="20000"/>
              <a:lumOff val="80000"/>
            </a:schemeClr>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2" name="Rectangles 286">
            <a:extLst>
              <a:ext uri="{FF2B5EF4-FFF2-40B4-BE49-F238E27FC236}">
                <a16:creationId xmlns:a16="http://schemas.microsoft.com/office/drawing/2014/main" id="{AEB58524-B5D0-7E95-B4F4-B5F2A23E92D2}"/>
              </a:ext>
            </a:extLst>
          </p:cNvPr>
          <p:cNvSpPr/>
          <p:nvPr/>
        </p:nvSpPr>
        <p:spPr>
          <a:xfrm>
            <a:off x="6576468" y="329643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5" name="Rectangles 287">
            <a:extLst>
              <a:ext uri="{FF2B5EF4-FFF2-40B4-BE49-F238E27FC236}">
                <a16:creationId xmlns:a16="http://schemas.microsoft.com/office/drawing/2014/main" id="{A836A75F-519F-7B88-2A20-34756E404485}"/>
              </a:ext>
            </a:extLst>
          </p:cNvPr>
          <p:cNvSpPr/>
          <p:nvPr/>
        </p:nvSpPr>
        <p:spPr>
          <a:xfrm>
            <a:off x="6576468" y="3479954"/>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6" name="Rectangles 288">
            <a:extLst>
              <a:ext uri="{FF2B5EF4-FFF2-40B4-BE49-F238E27FC236}">
                <a16:creationId xmlns:a16="http://schemas.microsoft.com/office/drawing/2014/main" id="{AFDBE1BB-2CCE-428E-F257-A216B4D6F397}"/>
              </a:ext>
            </a:extLst>
          </p:cNvPr>
          <p:cNvSpPr/>
          <p:nvPr/>
        </p:nvSpPr>
        <p:spPr>
          <a:xfrm>
            <a:off x="6576468" y="366346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7" name="Rectangles 289">
            <a:extLst>
              <a:ext uri="{FF2B5EF4-FFF2-40B4-BE49-F238E27FC236}">
                <a16:creationId xmlns:a16="http://schemas.microsoft.com/office/drawing/2014/main" id="{D9D0F5AE-65C0-3237-9D41-1DC317D21C1E}"/>
              </a:ext>
            </a:extLst>
          </p:cNvPr>
          <p:cNvSpPr/>
          <p:nvPr/>
        </p:nvSpPr>
        <p:spPr>
          <a:xfrm>
            <a:off x="6576468" y="3846984"/>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8" name="Rectangles 290">
            <a:extLst>
              <a:ext uri="{FF2B5EF4-FFF2-40B4-BE49-F238E27FC236}">
                <a16:creationId xmlns:a16="http://schemas.microsoft.com/office/drawing/2014/main" id="{DE58488A-DD1E-73F1-DD1F-1D8B739C6DEC}"/>
              </a:ext>
            </a:extLst>
          </p:cNvPr>
          <p:cNvSpPr/>
          <p:nvPr/>
        </p:nvSpPr>
        <p:spPr>
          <a:xfrm>
            <a:off x="6576468" y="4030499"/>
            <a:ext cx="178435" cy="183515"/>
          </a:xfrm>
          <a:prstGeom prst="rect">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49" name="Rectangles 291">
            <a:extLst>
              <a:ext uri="{FF2B5EF4-FFF2-40B4-BE49-F238E27FC236}">
                <a16:creationId xmlns:a16="http://schemas.microsoft.com/office/drawing/2014/main" id="{B409898E-C0DA-7AE2-4CB7-8836E46AD91B}"/>
              </a:ext>
            </a:extLst>
          </p:cNvPr>
          <p:cNvSpPr/>
          <p:nvPr/>
        </p:nvSpPr>
        <p:spPr>
          <a:xfrm>
            <a:off x="6576468" y="420956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50" name="Rectangles 292">
            <a:extLst>
              <a:ext uri="{FF2B5EF4-FFF2-40B4-BE49-F238E27FC236}">
                <a16:creationId xmlns:a16="http://schemas.microsoft.com/office/drawing/2014/main" id="{59CBE12C-A414-3820-0D18-4B96DDAD9F94}"/>
              </a:ext>
            </a:extLst>
          </p:cNvPr>
          <p:cNvSpPr/>
          <p:nvPr/>
        </p:nvSpPr>
        <p:spPr>
          <a:xfrm>
            <a:off x="6576468" y="4393084"/>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52" name="Rectangles 293">
            <a:extLst>
              <a:ext uri="{FF2B5EF4-FFF2-40B4-BE49-F238E27FC236}">
                <a16:creationId xmlns:a16="http://schemas.microsoft.com/office/drawing/2014/main" id="{3B39AE16-AF39-1481-D9D7-46CE4AB6779E}"/>
              </a:ext>
            </a:extLst>
          </p:cNvPr>
          <p:cNvSpPr/>
          <p:nvPr/>
        </p:nvSpPr>
        <p:spPr>
          <a:xfrm>
            <a:off x="6576468" y="457659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57" name="Rectangles 294">
            <a:extLst>
              <a:ext uri="{FF2B5EF4-FFF2-40B4-BE49-F238E27FC236}">
                <a16:creationId xmlns:a16="http://schemas.microsoft.com/office/drawing/2014/main" id="{36B74AB9-F721-EF87-BCC6-E7B265294B6B}"/>
              </a:ext>
            </a:extLst>
          </p:cNvPr>
          <p:cNvSpPr/>
          <p:nvPr/>
        </p:nvSpPr>
        <p:spPr>
          <a:xfrm>
            <a:off x="6576468" y="4760114"/>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58" name="Rectangles 295">
            <a:extLst>
              <a:ext uri="{FF2B5EF4-FFF2-40B4-BE49-F238E27FC236}">
                <a16:creationId xmlns:a16="http://schemas.microsoft.com/office/drawing/2014/main" id="{CC68F4CF-AFD8-9831-C9D8-69DD1EAA4D3F}"/>
              </a:ext>
            </a:extLst>
          </p:cNvPr>
          <p:cNvSpPr/>
          <p:nvPr/>
        </p:nvSpPr>
        <p:spPr>
          <a:xfrm>
            <a:off x="6576468" y="4943629"/>
            <a:ext cx="178435" cy="183515"/>
          </a:xfrm>
          <a:prstGeom prst="rect">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59" name="Elbow Connector 298">
            <a:extLst>
              <a:ext uri="{FF2B5EF4-FFF2-40B4-BE49-F238E27FC236}">
                <a16:creationId xmlns:a16="http://schemas.microsoft.com/office/drawing/2014/main" id="{19B83F83-4B2F-DEB8-6F59-22774FBE0E72}"/>
              </a:ext>
            </a:extLst>
          </p:cNvPr>
          <p:cNvCxnSpPr>
            <a:stCxn id="34" idx="6"/>
            <a:endCxn id="40" idx="6"/>
          </p:cNvCxnSpPr>
          <p:nvPr/>
        </p:nvCxnSpPr>
        <p:spPr>
          <a:xfrm flipV="1">
            <a:off x="5285513" y="3271674"/>
            <a:ext cx="3175" cy="932815"/>
          </a:xfrm>
          <a:prstGeom prst="bentConnector3">
            <a:avLst>
              <a:gd name="adj1" fmla="val 21840000"/>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0" name="Elbow Connector 299">
            <a:extLst>
              <a:ext uri="{FF2B5EF4-FFF2-40B4-BE49-F238E27FC236}">
                <a16:creationId xmlns:a16="http://schemas.microsoft.com/office/drawing/2014/main" id="{C1A3FF6B-086B-3AAA-F7EC-4CDAA0D86599}"/>
              </a:ext>
            </a:extLst>
          </p:cNvPr>
          <p:cNvCxnSpPr>
            <a:stCxn id="40" idx="0"/>
          </p:cNvCxnSpPr>
          <p:nvPr/>
        </p:nvCxnSpPr>
        <p:spPr>
          <a:xfrm rot="16200000" flipH="1">
            <a:off x="5362348" y="2975129"/>
            <a:ext cx="1044575" cy="1419860"/>
          </a:xfrm>
          <a:prstGeom prst="bentConnector4">
            <a:avLst>
              <a:gd name="adj1" fmla="val -19665"/>
              <a:gd name="adj2" fmla="val 8240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1" name="Straight Arrow Connector 60">
            <a:extLst>
              <a:ext uri="{FF2B5EF4-FFF2-40B4-BE49-F238E27FC236}">
                <a16:creationId xmlns:a16="http://schemas.microsoft.com/office/drawing/2014/main" id="{AFB38C2E-D04F-94BF-0D7A-715AE8C112AD}"/>
              </a:ext>
            </a:extLst>
          </p:cNvPr>
          <p:cNvCxnSpPr>
            <a:stCxn id="35" idx="0"/>
            <a:endCxn id="40" idx="4"/>
          </p:cNvCxnSpPr>
          <p:nvPr/>
        </p:nvCxnSpPr>
        <p:spPr>
          <a:xfrm flipV="1">
            <a:off x="5173753" y="3379624"/>
            <a:ext cx="1270" cy="12509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62" name="Cube 61">
            <a:extLst>
              <a:ext uri="{FF2B5EF4-FFF2-40B4-BE49-F238E27FC236}">
                <a16:creationId xmlns:a16="http://schemas.microsoft.com/office/drawing/2014/main" id="{74930C56-18DF-C5BE-B954-3C373E7D8938}"/>
              </a:ext>
            </a:extLst>
          </p:cNvPr>
          <p:cNvSpPr/>
          <p:nvPr/>
        </p:nvSpPr>
        <p:spPr>
          <a:xfrm>
            <a:off x="7080023" y="3418359"/>
            <a:ext cx="405765" cy="350520"/>
          </a:xfrm>
          <a:prstGeom prst="cube">
            <a:avLst/>
          </a:prstGeom>
          <a:solidFill>
            <a:schemeClr val="accent1">
              <a:lumMod val="20000"/>
              <a:lumOff val="80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63" name="Cube 62">
            <a:extLst>
              <a:ext uri="{FF2B5EF4-FFF2-40B4-BE49-F238E27FC236}">
                <a16:creationId xmlns:a16="http://schemas.microsoft.com/office/drawing/2014/main" id="{83DA0D61-51BE-1E92-B1A0-D8AED3F55475}"/>
              </a:ext>
            </a:extLst>
          </p:cNvPr>
          <p:cNvSpPr/>
          <p:nvPr/>
        </p:nvSpPr>
        <p:spPr>
          <a:xfrm>
            <a:off x="7080023" y="4609619"/>
            <a:ext cx="405765" cy="350520"/>
          </a:xfrm>
          <a:prstGeom prst="cube">
            <a:avLst/>
          </a:prstGeom>
          <a:solidFill>
            <a:srgbClr val="AAAAC6"/>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cxnSp>
        <p:nvCxnSpPr>
          <p:cNvPr id="64" name="Curved Connector 304">
            <a:extLst>
              <a:ext uri="{FF2B5EF4-FFF2-40B4-BE49-F238E27FC236}">
                <a16:creationId xmlns:a16="http://schemas.microsoft.com/office/drawing/2014/main" id="{49F963F8-D87F-8510-87AE-1823C9FDAD3C}"/>
              </a:ext>
            </a:extLst>
          </p:cNvPr>
          <p:cNvCxnSpPr>
            <a:stCxn id="47" idx="3"/>
            <a:endCxn id="62" idx="2"/>
          </p:cNvCxnSpPr>
          <p:nvPr/>
        </p:nvCxnSpPr>
        <p:spPr>
          <a:xfrm flipV="1">
            <a:off x="6754903" y="3637434"/>
            <a:ext cx="325120" cy="301625"/>
          </a:xfrm>
          <a:prstGeom prst="curvedConnector3">
            <a:avLst>
              <a:gd name="adj1" fmla="val 25976"/>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65" name="Curved Connector 305">
            <a:extLst>
              <a:ext uri="{FF2B5EF4-FFF2-40B4-BE49-F238E27FC236}">
                <a16:creationId xmlns:a16="http://schemas.microsoft.com/office/drawing/2014/main" id="{1F8E4C20-E192-9C51-7198-11F64A658892}"/>
              </a:ext>
            </a:extLst>
          </p:cNvPr>
          <p:cNvCxnSpPr>
            <a:stCxn id="50" idx="3"/>
            <a:endCxn id="63" idx="2"/>
          </p:cNvCxnSpPr>
          <p:nvPr/>
        </p:nvCxnSpPr>
        <p:spPr>
          <a:xfrm>
            <a:off x="6754903" y="4485159"/>
            <a:ext cx="325120" cy="343535"/>
          </a:xfrm>
          <a:prstGeom prst="curvedConnector3">
            <a:avLst>
              <a:gd name="adj1" fmla="val 29492"/>
            </a:avLst>
          </a:prstGeom>
          <a:ln>
            <a:tailEnd type="arrow" w="med" len="med"/>
          </a:ln>
        </p:spPr>
        <p:style>
          <a:lnRef idx="2">
            <a:prstClr val="black"/>
          </a:lnRef>
          <a:fillRef idx="0">
            <a:srgbClr val="FFFFFF"/>
          </a:fillRef>
          <a:effectRef idx="0">
            <a:srgbClr val="FFFFFF"/>
          </a:effectRef>
          <a:fontRef idx="minor">
            <a:schemeClr val="tx1"/>
          </a:fontRef>
        </p:style>
      </p:cxnSp>
      <p:sp>
        <p:nvSpPr>
          <p:cNvPr id="66" name="Text Box 306">
            <a:extLst>
              <a:ext uri="{FF2B5EF4-FFF2-40B4-BE49-F238E27FC236}">
                <a16:creationId xmlns:a16="http://schemas.microsoft.com/office/drawing/2014/main" id="{66524770-76C4-3C23-7874-0E8CD77B7F4C}"/>
              </a:ext>
            </a:extLst>
          </p:cNvPr>
          <p:cNvSpPr txBox="1"/>
          <p:nvPr/>
        </p:nvSpPr>
        <p:spPr>
          <a:xfrm>
            <a:off x="2399438" y="5090949"/>
            <a:ext cx="781050" cy="36830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900">
                <a:latin typeface="Times New Roman" panose="02020603050405020304" charset="0"/>
                <a:cs typeface="Times New Roman" panose="02020603050405020304" charset="0"/>
                <a:sym typeface="+mn-ea"/>
              </a:rPr>
              <a:t>Positional Embedding</a:t>
            </a:r>
          </a:p>
        </p:txBody>
      </p:sp>
      <p:sp>
        <p:nvSpPr>
          <p:cNvPr id="67" name="Text Box 307">
            <a:extLst>
              <a:ext uri="{FF2B5EF4-FFF2-40B4-BE49-F238E27FC236}">
                <a16:creationId xmlns:a16="http://schemas.microsoft.com/office/drawing/2014/main" id="{D38206C4-8AD2-59F0-F063-8527A0ADCC9A}"/>
              </a:ext>
            </a:extLst>
          </p:cNvPr>
          <p:cNvSpPr txBox="1"/>
          <p:nvPr/>
        </p:nvSpPr>
        <p:spPr>
          <a:xfrm>
            <a:off x="1378358" y="3233574"/>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E</a:t>
            </a:r>
          </a:p>
        </p:txBody>
      </p:sp>
      <p:sp>
        <p:nvSpPr>
          <p:cNvPr id="68" name="Text Box 308">
            <a:extLst>
              <a:ext uri="{FF2B5EF4-FFF2-40B4-BE49-F238E27FC236}">
                <a16:creationId xmlns:a16="http://schemas.microsoft.com/office/drawing/2014/main" id="{E4DDC11F-E35E-2037-81B9-3F7CF30B8CF3}"/>
              </a:ext>
            </a:extLst>
          </p:cNvPr>
          <p:cNvSpPr txBox="1"/>
          <p:nvPr/>
        </p:nvSpPr>
        <p:spPr>
          <a:xfrm>
            <a:off x="1378358" y="4422294"/>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R</a:t>
            </a:r>
          </a:p>
        </p:txBody>
      </p:sp>
      <p:sp>
        <p:nvSpPr>
          <p:cNvPr id="69" name="Text Box 309">
            <a:extLst>
              <a:ext uri="{FF2B5EF4-FFF2-40B4-BE49-F238E27FC236}">
                <a16:creationId xmlns:a16="http://schemas.microsoft.com/office/drawing/2014/main" id="{F3B3729B-96E2-E71F-3BA1-AA01CF4FA752}"/>
              </a:ext>
            </a:extLst>
          </p:cNvPr>
          <p:cNvSpPr txBox="1"/>
          <p:nvPr/>
        </p:nvSpPr>
        <p:spPr>
          <a:xfrm>
            <a:off x="7079388" y="3142769"/>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E</a:t>
            </a:r>
          </a:p>
        </p:txBody>
      </p:sp>
      <p:sp>
        <p:nvSpPr>
          <p:cNvPr id="71" name="Text Box 310">
            <a:extLst>
              <a:ext uri="{FF2B5EF4-FFF2-40B4-BE49-F238E27FC236}">
                <a16:creationId xmlns:a16="http://schemas.microsoft.com/office/drawing/2014/main" id="{C243D494-618E-1EEF-B5B9-B15543D89C27}"/>
              </a:ext>
            </a:extLst>
          </p:cNvPr>
          <p:cNvSpPr txBox="1"/>
          <p:nvPr/>
        </p:nvSpPr>
        <p:spPr>
          <a:xfrm>
            <a:off x="7080023" y="4331489"/>
            <a:ext cx="406400" cy="27559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200">
                <a:latin typeface="Times New Roman" panose="02020603050405020304" charset="0"/>
                <a:cs typeface="Times New Roman" panose="02020603050405020304" charset="0"/>
                <a:sym typeface="+mn-ea"/>
              </a:rPr>
              <a:t>F’</a:t>
            </a:r>
            <a:r>
              <a:rPr lang="en-US" sz="1200" baseline="-25000">
                <a:solidFill>
                  <a:schemeClr val="tx1"/>
                </a:solidFill>
                <a:uFillTx/>
                <a:latin typeface="Times New Roman" panose="02020603050405020304" charset="0"/>
                <a:cs typeface="Times New Roman" panose="02020603050405020304" charset="0"/>
                <a:sym typeface="+mn-ea"/>
              </a:rPr>
              <a:t>R</a:t>
            </a:r>
          </a:p>
        </p:txBody>
      </p:sp>
      <p:sp>
        <p:nvSpPr>
          <p:cNvPr id="72" name="Cube 71">
            <a:extLst>
              <a:ext uri="{FF2B5EF4-FFF2-40B4-BE49-F238E27FC236}">
                <a16:creationId xmlns:a16="http://schemas.microsoft.com/office/drawing/2014/main" id="{1842EB2E-8890-7C78-7337-F94A300498A0}"/>
              </a:ext>
            </a:extLst>
          </p:cNvPr>
          <p:cNvSpPr/>
          <p:nvPr/>
        </p:nvSpPr>
        <p:spPr>
          <a:xfrm>
            <a:off x="9716543" y="4887114"/>
            <a:ext cx="664845" cy="195580"/>
          </a:xfrm>
          <a:prstGeom prst="cube">
            <a:avLst/>
          </a:prstGeom>
          <a:solidFill>
            <a:srgbClr val="BFD8C2"/>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73" name="Rounded Rectangle 313">
            <a:extLst>
              <a:ext uri="{FF2B5EF4-FFF2-40B4-BE49-F238E27FC236}">
                <a16:creationId xmlns:a16="http://schemas.microsoft.com/office/drawing/2014/main" id="{0D0A5D34-A315-3C1F-B289-BCBA8A47ADDE}"/>
              </a:ext>
            </a:extLst>
          </p:cNvPr>
          <p:cNvSpPr/>
          <p:nvPr/>
        </p:nvSpPr>
        <p:spPr>
          <a:xfrm>
            <a:off x="9440953" y="4487064"/>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FC layer 1</a:t>
            </a:r>
          </a:p>
        </p:txBody>
      </p:sp>
      <p:sp>
        <p:nvSpPr>
          <p:cNvPr id="74" name="Text Box 315">
            <a:extLst>
              <a:ext uri="{FF2B5EF4-FFF2-40B4-BE49-F238E27FC236}">
                <a16:creationId xmlns:a16="http://schemas.microsoft.com/office/drawing/2014/main" id="{BDB7D990-8197-3B1F-CDBE-8226944EB4A4}"/>
              </a:ext>
            </a:extLst>
          </p:cNvPr>
          <p:cNvSpPr txBox="1"/>
          <p:nvPr/>
        </p:nvSpPr>
        <p:spPr>
          <a:xfrm>
            <a:off x="9593988" y="4882034"/>
            <a:ext cx="910590" cy="24511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000" b="1" i="1">
                <a:latin typeface="Times New Roman" panose="02020603050405020304" charset="0"/>
                <a:cs typeface="Times New Roman" panose="02020603050405020304" charset="0"/>
              </a:rPr>
              <a:t>AvgPool</a:t>
            </a:r>
          </a:p>
        </p:txBody>
      </p:sp>
      <p:cxnSp>
        <p:nvCxnSpPr>
          <p:cNvPr id="75" name="Straight Arrow Connector 74">
            <a:extLst>
              <a:ext uri="{FF2B5EF4-FFF2-40B4-BE49-F238E27FC236}">
                <a16:creationId xmlns:a16="http://schemas.microsoft.com/office/drawing/2014/main" id="{552B8C1A-5C63-A92F-12AC-2A233B67877F}"/>
              </a:ext>
            </a:extLst>
          </p:cNvPr>
          <p:cNvCxnSpPr>
            <a:stCxn id="26" idx="6"/>
          </p:cNvCxnSpPr>
          <p:nvPr/>
        </p:nvCxnSpPr>
        <p:spPr>
          <a:xfrm>
            <a:off x="2901723" y="4197504"/>
            <a:ext cx="228600" cy="317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6" name="Curved Connector 317">
            <a:extLst>
              <a:ext uri="{FF2B5EF4-FFF2-40B4-BE49-F238E27FC236}">
                <a16:creationId xmlns:a16="http://schemas.microsoft.com/office/drawing/2014/main" id="{752C591A-1692-FE8F-0F0C-1778907EF123}"/>
              </a:ext>
            </a:extLst>
          </p:cNvPr>
          <p:cNvCxnSpPr>
            <a:stCxn id="24" idx="5"/>
            <a:endCxn id="12" idx="1"/>
          </p:cNvCxnSpPr>
          <p:nvPr/>
        </p:nvCxnSpPr>
        <p:spPr>
          <a:xfrm>
            <a:off x="1784123" y="3640609"/>
            <a:ext cx="401955" cy="279400"/>
          </a:xfrm>
          <a:prstGeom prst="curvedConnector3">
            <a:avLst>
              <a:gd name="adj1" fmla="val 50079"/>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7" name="Curved Connector 318">
            <a:extLst>
              <a:ext uri="{FF2B5EF4-FFF2-40B4-BE49-F238E27FC236}">
                <a16:creationId xmlns:a16="http://schemas.microsoft.com/office/drawing/2014/main" id="{01F34B6B-8504-F243-7D7A-BAA5CB02DADB}"/>
              </a:ext>
            </a:extLst>
          </p:cNvPr>
          <p:cNvCxnSpPr>
            <a:stCxn id="25" idx="5"/>
            <a:endCxn id="15" idx="1"/>
          </p:cNvCxnSpPr>
          <p:nvPr/>
        </p:nvCxnSpPr>
        <p:spPr>
          <a:xfrm flipV="1">
            <a:off x="1784123" y="4466109"/>
            <a:ext cx="401955" cy="363220"/>
          </a:xfrm>
          <a:prstGeom prst="curvedConnector3">
            <a:avLst>
              <a:gd name="adj1" fmla="val 50079"/>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8" name="Straight Arrow Connector 77">
            <a:extLst>
              <a:ext uri="{FF2B5EF4-FFF2-40B4-BE49-F238E27FC236}">
                <a16:creationId xmlns:a16="http://schemas.microsoft.com/office/drawing/2014/main" id="{34053015-09C1-22C1-CD21-04701D1FA3DB}"/>
              </a:ext>
            </a:extLst>
          </p:cNvPr>
          <p:cNvCxnSpPr>
            <a:endCxn id="34" idx="2"/>
          </p:cNvCxnSpPr>
          <p:nvPr/>
        </p:nvCxnSpPr>
        <p:spPr>
          <a:xfrm>
            <a:off x="3941853" y="4200679"/>
            <a:ext cx="1115695" cy="3810"/>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79" name="Straight Arrow Connector 78">
            <a:extLst>
              <a:ext uri="{FF2B5EF4-FFF2-40B4-BE49-F238E27FC236}">
                <a16:creationId xmlns:a16="http://schemas.microsoft.com/office/drawing/2014/main" id="{B2BD3A06-0B99-8987-3732-35714595542D}"/>
              </a:ext>
            </a:extLst>
          </p:cNvPr>
          <p:cNvCxnSpPr>
            <a:stCxn id="34" idx="0"/>
            <a:endCxn id="115" idx="2"/>
          </p:cNvCxnSpPr>
          <p:nvPr/>
        </p:nvCxnSpPr>
        <p:spPr>
          <a:xfrm flipV="1">
            <a:off x="5171848" y="3959379"/>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80" name="Rounded Rectangle 323">
            <a:extLst>
              <a:ext uri="{FF2B5EF4-FFF2-40B4-BE49-F238E27FC236}">
                <a16:creationId xmlns:a16="http://schemas.microsoft.com/office/drawing/2014/main" id="{DFE9541C-BC9F-4DA5-0CEB-41914464ADB8}"/>
              </a:ext>
            </a:extLst>
          </p:cNvPr>
          <p:cNvSpPr/>
          <p:nvPr/>
        </p:nvSpPr>
        <p:spPr>
          <a:xfrm>
            <a:off x="9440953" y="4259099"/>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ReLU</a:t>
            </a:r>
          </a:p>
        </p:txBody>
      </p:sp>
      <p:sp>
        <p:nvSpPr>
          <p:cNvPr id="81" name="Rounded Rectangle 324">
            <a:extLst>
              <a:ext uri="{FF2B5EF4-FFF2-40B4-BE49-F238E27FC236}">
                <a16:creationId xmlns:a16="http://schemas.microsoft.com/office/drawing/2014/main" id="{74F6B2DD-5BD7-D1AE-05B8-69B6DFFA4B91}"/>
              </a:ext>
            </a:extLst>
          </p:cNvPr>
          <p:cNvSpPr/>
          <p:nvPr/>
        </p:nvSpPr>
        <p:spPr>
          <a:xfrm>
            <a:off x="9440953" y="4031134"/>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FC layer 2</a:t>
            </a:r>
          </a:p>
        </p:txBody>
      </p:sp>
      <p:sp>
        <p:nvSpPr>
          <p:cNvPr id="82" name="Rounded Rectangle 325">
            <a:extLst>
              <a:ext uri="{FF2B5EF4-FFF2-40B4-BE49-F238E27FC236}">
                <a16:creationId xmlns:a16="http://schemas.microsoft.com/office/drawing/2014/main" id="{A9F4944B-6C1C-BC25-3012-5B8D95A3C45B}"/>
              </a:ext>
            </a:extLst>
          </p:cNvPr>
          <p:cNvSpPr/>
          <p:nvPr/>
        </p:nvSpPr>
        <p:spPr>
          <a:xfrm>
            <a:off x="9440953" y="3803169"/>
            <a:ext cx="1222375" cy="227965"/>
          </a:xfrm>
          <a:prstGeom prst="roundRect">
            <a:avLst>
              <a:gd name="adj" fmla="val 0"/>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Sigmoid</a:t>
            </a:r>
          </a:p>
        </p:txBody>
      </p:sp>
      <p:sp>
        <p:nvSpPr>
          <p:cNvPr id="83" name="Flowchart: Summing Junction 82">
            <a:extLst>
              <a:ext uri="{FF2B5EF4-FFF2-40B4-BE49-F238E27FC236}">
                <a16:creationId xmlns:a16="http://schemas.microsoft.com/office/drawing/2014/main" id="{0C1461A9-1EC1-808C-7647-AC589759BAB7}"/>
              </a:ext>
            </a:extLst>
          </p:cNvPr>
          <p:cNvSpPr/>
          <p:nvPr/>
        </p:nvSpPr>
        <p:spPr>
          <a:xfrm>
            <a:off x="9946413" y="3468524"/>
            <a:ext cx="215900" cy="210185"/>
          </a:xfrm>
          <a:prstGeom prst="flowChartSummingJunction">
            <a:avLst/>
          </a:prstGeom>
          <a:solidFill>
            <a:srgbClr val="F8F8F8"/>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4" name="Rectangles 330">
            <a:extLst>
              <a:ext uri="{FF2B5EF4-FFF2-40B4-BE49-F238E27FC236}">
                <a16:creationId xmlns:a16="http://schemas.microsoft.com/office/drawing/2014/main" id="{11EA36BF-8458-16C8-A7C3-6A533FE7698D}"/>
              </a:ext>
            </a:extLst>
          </p:cNvPr>
          <p:cNvSpPr/>
          <p:nvPr/>
        </p:nvSpPr>
        <p:spPr>
          <a:xfrm>
            <a:off x="918123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5" name="Rectangles 331">
            <a:extLst>
              <a:ext uri="{FF2B5EF4-FFF2-40B4-BE49-F238E27FC236}">
                <a16:creationId xmlns:a16="http://schemas.microsoft.com/office/drawing/2014/main" id="{A446F76F-2CA3-E9AE-CCE4-688A3CEAEA88}"/>
              </a:ext>
            </a:extLst>
          </p:cNvPr>
          <p:cNvSpPr/>
          <p:nvPr/>
        </p:nvSpPr>
        <p:spPr>
          <a:xfrm>
            <a:off x="935967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6" name="Rectangles 332">
            <a:extLst>
              <a:ext uri="{FF2B5EF4-FFF2-40B4-BE49-F238E27FC236}">
                <a16:creationId xmlns:a16="http://schemas.microsoft.com/office/drawing/2014/main" id="{8C11D225-2462-EDEA-63AA-324A1B20A301}"/>
              </a:ext>
            </a:extLst>
          </p:cNvPr>
          <p:cNvSpPr/>
          <p:nvPr/>
        </p:nvSpPr>
        <p:spPr>
          <a:xfrm>
            <a:off x="953810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7" name="Rectangles 333">
            <a:extLst>
              <a:ext uri="{FF2B5EF4-FFF2-40B4-BE49-F238E27FC236}">
                <a16:creationId xmlns:a16="http://schemas.microsoft.com/office/drawing/2014/main" id="{0D5B9876-FBFD-A8B2-47F6-69345CF88A8E}"/>
              </a:ext>
            </a:extLst>
          </p:cNvPr>
          <p:cNvSpPr/>
          <p:nvPr/>
        </p:nvSpPr>
        <p:spPr>
          <a:xfrm>
            <a:off x="971654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89" name="Rectangles 334">
            <a:extLst>
              <a:ext uri="{FF2B5EF4-FFF2-40B4-BE49-F238E27FC236}">
                <a16:creationId xmlns:a16="http://schemas.microsoft.com/office/drawing/2014/main" id="{3F5BDA92-4F5A-D843-AC89-A0F2AB727C65}"/>
              </a:ext>
            </a:extLst>
          </p:cNvPr>
          <p:cNvSpPr/>
          <p:nvPr/>
        </p:nvSpPr>
        <p:spPr>
          <a:xfrm>
            <a:off x="989497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0" name="Rectangles 335">
            <a:extLst>
              <a:ext uri="{FF2B5EF4-FFF2-40B4-BE49-F238E27FC236}">
                <a16:creationId xmlns:a16="http://schemas.microsoft.com/office/drawing/2014/main" id="{414FC2B6-FFBA-AB79-B57C-4FB541B9B828}"/>
              </a:ext>
            </a:extLst>
          </p:cNvPr>
          <p:cNvSpPr/>
          <p:nvPr/>
        </p:nvSpPr>
        <p:spPr>
          <a:xfrm>
            <a:off x="1007341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1" name="Rectangles 336">
            <a:extLst>
              <a:ext uri="{FF2B5EF4-FFF2-40B4-BE49-F238E27FC236}">
                <a16:creationId xmlns:a16="http://schemas.microsoft.com/office/drawing/2014/main" id="{743438C9-C709-6D81-1FAE-8B2F82EB22BF}"/>
              </a:ext>
            </a:extLst>
          </p:cNvPr>
          <p:cNvSpPr/>
          <p:nvPr/>
        </p:nvSpPr>
        <p:spPr>
          <a:xfrm>
            <a:off x="1025184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2" name="Rectangles 337">
            <a:extLst>
              <a:ext uri="{FF2B5EF4-FFF2-40B4-BE49-F238E27FC236}">
                <a16:creationId xmlns:a16="http://schemas.microsoft.com/office/drawing/2014/main" id="{3C862C62-75EF-629B-3DD3-F32FB04F679F}"/>
              </a:ext>
            </a:extLst>
          </p:cNvPr>
          <p:cNvSpPr/>
          <p:nvPr/>
        </p:nvSpPr>
        <p:spPr>
          <a:xfrm>
            <a:off x="1043028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3" name="Rectangles 338">
            <a:extLst>
              <a:ext uri="{FF2B5EF4-FFF2-40B4-BE49-F238E27FC236}">
                <a16:creationId xmlns:a16="http://schemas.microsoft.com/office/drawing/2014/main" id="{1AE6665D-5815-096B-B9A2-18F4010E4311}"/>
              </a:ext>
            </a:extLst>
          </p:cNvPr>
          <p:cNvSpPr/>
          <p:nvPr/>
        </p:nvSpPr>
        <p:spPr>
          <a:xfrm>
            <a:off x="10608718"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4" name="Rectangles 339">
            <a:extLst>
              <a:ext uri="{FF2B5EF4-FFF2-40B4-BE49-F238E27FC236}">
                <a16:creationId xmlns:a16="http://schemas.microsoft.com/office/drawing/2014/main" id="{684B5C70-9C5B-570B-002F-E972E09222A3}"/>
              </a:ext>
            </a:extLst>
          </p:cNvPr>
          <p:cNvSpPr/>
          <p:nvPr/>
        </p:nvSpPr>
        <p:spPr>
          <a:xfrm>
            <a:off x="10787153" y="524969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5" name="Text Box 341">
            <a:extLst>
              <a:ext uri="{FF2B5EF4-FFF2-40B4-BE49-F238E27FC236}">
                <a16:creationId xmlns:a16="http://schemas.microsoft.com/office/drawing/2014/main" id="{8D74248B-42BD-E095-B17B-00CFFB871B9C}"/>
              </a:ext>
            </a:extLst>
          </p:cNvPr>
          <p:cNvSpPr txBox="1"/>
          <p:nvPr/>
        </p:nvSpPr>
        <p:spPr>
          <a:xfrm>
            <a:off x="10372498" y="2855749"/>
            <a:ext cx="771525" cy="2451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latin typeface="Times New Roman" panose="02020603050405020304" charset="0"/>
                <a:cs typeface="Times New Roman" panose="02020603050405020304" charset="0"/>
                <a:sym typeface="+mn-ea"/>
              </a:rPr>
              <a:t>Token S.’</a:t>
            </a:r>
            <a:r>
              <a:rPr lang="en-US" sz="1000">
                <a:latin typeface="Times New Roman" panose="02020603050405020304" charset="0"/>
                <a:cs typeface="Times New Roman" panose="02020603050405020304" charset="0"/>
                <a:sym typeface="+mn-ea"/>
              </a:rPr>
              <a:t> </a:t>
            </a:r>
            <a:endParaRPr lang="en-US" sz="1000" baseline="-25000">
              <a:solidFill>
                <a:schemeClr val="tx1"/>
              </a:solidFill>
              <a:uFillTx/>
              <a:latin typeface="Times New Roman" panose="02020603050405020304" charset="0"/>
              <a:cs typeface="Times New Roman" panose="02020603050405020304" charset="0"/>
              <a:sym typeface="+mn-ea"/>
            </a:endParaRPr>
          </a:p>
        </p:txBody>
      </p:sp>
      <p:sp>
        <p:nvSpPr>
          <p:cNvPr id="96" name="Rectangles 343">
            <a:extLst>
              <a:ext uri="{FF2B5EF4-FFF2-40B4-BE49-F238E27FC236}">
                <a16:creationId xmlns:a16="http://schemas.microsoft.com/office/drawing/2014/main" id="{61B6732C-4AB3-E545-C474-EFDCB92E19B0}"/>
              </a:ext>
            </a:extLst>
          </p:cNvPr>
          <p:cNvSpPr/>
          <p:nvPr/>
        </p:nvSpPr>
        <p:spPr>
          <a:xfrm>
            <a:off x="918123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7" name="Rectangles 344">
            <a:extLst>
              <a:ext uri="{FF2B5EF4-FFF2-40B4-BE49-F238E27FC236}">
                <a16:creationId xmlns:a16="http://schemas.microsoft.com/office/drawing/2014/main" id="{A2E96A32-7A70-F5D2-13D4-6F35346F7D54}"/>
              </a:ext>
            </a:extLst>
          </p:cNvPr>
          <p:cNvSpPr/>
          <p:nvPr/>
        </p:nvSpPr>
        <p:spPr>
          <a:xfrm>
            <a:off x="935967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8" name="Rectangles 345">
            <a:extLst>
              <a:ext uri="{FF2B5EF4-FFF2-40B4-BE49-F238E27FC236}">
                <a16:creationId xmlns:a16="http://schemas.microsoft.com/office/drawing/2014/main" id="{C3D2FE2F-6305-B218-877A-176786068834}"/>
              </a:ext>
            </a:extLst>
          </p:cNvPr>
          <p:cNvSpPr/>
          <p:nvPr/>
        </p:nvSpPr>
        <p:spPr>
          <a:xfrm>
            <a:off x="953810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99" name="Rectangles 346">
            <a:extLst>
              <a:ext uri="{FF2B5EF4-FFF2-40B4-BE49-F238E27FC236}">
                <a16:creationId xmlns:a16="http://schemas.microsoft.com/office/drawing/2014/main" id="{1D488BCA-6CBD-3763-1739-AB05525AF237}"/>
              </a:ext>
            </a:extLst>
          </p:cNvPr>
          <p:cNvSpPr/>
          <p:nvPr/>
        </p:nvSpPr>
        <p:spPr>
          <a:xfrm>
            <a:off x="971654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0" name="Rectangles 347">
            <a:extLst>
              <a:ext uri="{FF2B5EF4-FFF2-40B4-BE49-F238E27FC236}">
                <a16:creationId xmlns:a16="http://schemas.microsoft.com/office/drawing/2014/main" id="{D3D4120C-E926-5CBA-863F-3C753A1C9E65}"/>
              </a:ext>
            </a:extLst>
          </p:cNvPr>
          <p:cNvSpPr/>
          <p:nvPr/>
        </p:nvSpPr>
        <p:spPr>
          <a:xfrm>
            <a:off x="989497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1" name="Rectangles 348">
            <a:extLst>
              <a:ext uri="{FF2B5EF4-FFF2-40B4-BE49-F238E27FC236}">
                <a16:creationId xmlns:a16="http://schemas.microsoft.com/office/drawing/2014/main" id="{9EC8E3E6-99DA-9E9A-46C5-F3A9A267B425}"/>
              </a:ext>
            </a:extLst>
          </p:cNvPr>
          <p:cNvSpPr/>
          <p:nvPr/>
        </p:nvSpPr>
        <p:spPr>
          <a:xfrm>
            <a:off x="1007341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2" name="Rectangles 349">
            <a:extLst>
              <a:ext uri="{FF2B5EF4-FFF2-40B4-BE49-F238E27FC236}">
                <a16:creationId xmlns:a16="http://schemas.microsoft.com/office/drawing/2014/main" id="{279C8B2B-2720-052E-86A3-4AB260FF8C98}"/>
              </a:ext>
            </a:extLst>
          </p:cNvPr>
          <p:cNvSpPr/>
          <p:nvPr/>
        </p:nvSpPr>
        <p:spPr>
          <a:xfrm>
            <a:off x="1025184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3" name="Rectangles 350">
            <a:extLst>
              <a:ext uri="{FF2B5EF4-FFF2-40B4-BE49-F238E27FC236}">
                <a16:creationId xmlns:a16="http://schemas.microsoft.com/office/drawing/2014/main" id="{3D7086E2-1067-3726-A2A6-2A17A1AF3F84}"/>
              </a:ext>
            </a:extLst>
          </p:cNvPr>
          <p:cNvSpPr/>
          <p:nvPr/>
        </p:nvSpPr>
        <p:spPr>
          <a:xfrm>
            <a:off x="1043028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6" name="Rectangles 351">
            <a:extLst>
              <a:ext uri="{FF2B5EF4-FFF2-40B4-BE49-F238E27FC236}">
                <a16:creationId xmlns:a16="http://schemas.microsoft.com/office/drawing/2014/main" id="{72B366FB-5C2F-F27E-999D-A2A650653F6A}"/>
              </a:ext>
            </a:extLst>
          </p:cNvPr>
          <p:cNvSpPr/>
          <p:nvPr/>
        </p:nvSpPr>
        <p:spPr>
          <a:xfrm>
            <a:off x="10608718"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7" name="Rectangles 352">
            <a:extLst>
              <a:ext uri="{FF2B5EF4-FFF2-40B4-BE49-F238E27FC236}">
                <a16:creationId xmlns:a16="http://schemas.microsoft.com/office/drawing/2014/main" id="{14B2EA2E-C2B8-7227-CCC2-F64E3D7FB3AB}"/>
              </a:ext>
            </a:extLst>
          </p:cNvPr>
          <p:cNvSpPr/>
          <p:nvPr/>
        </p:nvSpPr>
        <p:spPr>
          <a:xfrm>
            <a:off x="10787153" y="3100859"/>
            <a:ext cx="178435" cy="183515"/>
          </a:xfrm>
          <a:prstGeom prst="rect">
            <a:avLst/>
          </a:prstGeom>
          <a:solidFill>
            <a:schemeClr val="tx2">
              <a:lumMod val="25000"/>
              <a:lumOff val="75000"/>
            </a:schemeClr>
          </a:solidFill>
          <a:ln>
            <a:solidFill>
              <a:schemeClr val="tx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en-US">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latin typeface="Times New Roman" panose="02020603050405020304" charset="0"/>
              <a:cs typeface="Times New Roman" panose="02020603050405020304" charset="0"/>
            </a:endParaRPr>
          </a:p>
        </p:txBody>
      </p:sp>
      <p:sp>
        <p:nvSpPr>
          <p:cNvPr id="108" name="Text Box 354">
            <a:extLst>
              <a:ext uri="{FF2B5EF4-FFF2-40B4-BE49-F238E27FC236}">
                <a16:creationId xmlns:a16="http://schemas.microsoft.com/office/drawing/2014/main" id="{265A8478-7C84-1F02-796C-8F3EF0394A29}"/>
              </a:ext>
            </a:extLst>
          </p:cNvPr>
          <p:cNvSpPr txBox="1"/>
          <p:nvPr/>
        </p:nvSpPr>
        <p:spPr>
          <a:xfrm>
            <a:off x="10372498" y="5004589"/>
            <a:ext cx="771525" cy="245110"/>
          </a:xfrm>
          <a:prstGeom prst="rect">
            <a:avLst/>
          </a:prstGeom>
          <a:noFill/>
        </p:spPr>
        <p:txBody>
          <a:bodyPr wrap="square"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b="1">
                <a:latin typeface="Times New Roman" panose="02020603050405020304" charset="0"/>
                <a:cs typeface="Times New Roman" panose="02020603050405020304" charset="0"/>
                <a:sym typeface="+mn-ea"/>
              </a:rPr>
              <a:t>Token S.</a:t>
            </a:r>
            <a:r>
              <a:rPr lang="en-US" sz="1000">
                <a:latin typeface="Times New Roman" panose="02020603050405020304" charset="0"/>
                <a:cs typeface="Times New Roman" panose="02020603050405020304" charset="0"/>
                <a:sym typeface="+mn-ea"/>
              </a:rPr>
              <a:t> </a:t>
            </a:r>
            <a:endParaRPr lang="en-US" sz="1000" baseline="-25000">
              <a:solidFill>
                <a:schemeClr val="tx1"/>
              </a:solidFill>
              <a:uFillTx/>
              <a:latin typeface="Times New Roman" panose="02020603050405020304" charset="0"/>
              <a:cs typeface="Times New Roman" panose="02020603050405020304" charset="0"/>
              <a:sym typeface="+mn-ea"/>
            </a:endParaRPr>
          </a:p>
        </p:txBody>
      </p:sp>
      <p:cxnSp>
        <p:nvCxnSpPr>
          <p:cNvPr id="110" name="Elbow Connector 355">
            <a:extLst>
              <a:ext uri="{FF2B5EF4-FFF2-40B4-BE49-F238E27FC236}">
                <a16:creationId xmlns:a16="http://schemas.microsoft.com/office/drawing/2014/main" id="{DE1C8B0D-4629-42A8-E515-5FA53E824134}"/>
              </a:ext>
            </a:extLst>
          </p:cNvPr>
          <p:cNvCxnSpPr>
            <a:stCxn id="94" idx="3"/>
            <a:endCxn id="83" idx="6"/>
          </p:cNvCxnSpPr>
          <p:nvPr/>
        </p:nvCxnSpPr>
        <p:spPr>
          <a:xfrm flipH="1" flipV="1">
            <a:off x="10162313" y="3573934"/>
            <a:ext cx="803275" cy="1767840"/>
          </a:xfrm>
          <a:prstGeom prst="bentConnector3">
            <a:avLst>
              <a:gd name="adj1" fmla="val -29644"/>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14" name="Elbow Connector 356">
            <a:extLst>
              <a:ext uri="{FF2B5EF4-FFF2-40B4-BE49-F238E27FC236}">
                <a16:creationId xmlns:a16="http://schemas.microsoft.com/office/drawing/2014/main" id="{48394A30-CD6C-C623-A1EF-87F3BC37D9DA}"/>
              </a:ext>
            </a:extLst>
          </p:cNvPr>
          <p:cNvCxnSpPr>
            <a:endCxn id="32" idx="2"/>
          </p:cNvCxnSpPr>
          <p:nvPr/>
        </p:nvCxnSpPr>
        <p:spPr>
          <a:xfrm>
            <a:off x="4125368" y="4200044"/>
            <a:ext cx="1045845" cy="1011555"/>
          </a:xfrm>
          <a:prstGeom prst="bentConnector4">
            <a:avLst>
              <a:gd name="adj1" fmla="val -121"/>
              <a:gd name="adj2" fmla="val 124042"/>
            </a:avLst>
          </a:prstGeom>
          <a:ln>
            <a:tailEnd type="arrow" w="med" len="med"/>
          </a:ln>
        </p:spPr>
        <p:style>
          <a:lnRef idx="2">
            <a:prstClr val="black"/>
          </a:lnRef>
          <a:fillRef idx="0">
            <a:srgbClr val="FFFFFF"/>
          </a:fillRef>
          <a:effectRef idx="0">
            <a:srgbClr val="FFFFFF"/>
          </a:effectRef>
          <a:fontRef idx="minor">
            <a:schemeClr val="tx1"/>
          </a:fontRef>
        </p:style>
      </p:cxnSp>
      <p:sp>
        <p:nvSpPr>
          <p:cNvPr id="115" name="Rectangles 357">
            <a:extLst>
              <a:ext uri="{FF2B5EF4-FFF2-40B4-BE49-F238E27FC236}">
                <a16:creationId xmlns:a16="http://schemas.microsoft.com/office/drawing/2014/main" id="{EF1E18E0-2900-47A7-9936-FD2A48154003}"/>
              </a:ext>
            </a:extLst>
          </p:cNvPr>
          <p:cNvSpPr/>
          <p:nvPr/>
        </p:nvSpPr>
        <p:spPr>
          <a:xfrm>
            <a:off x="4477793" y="3740939"/>
            <a:ext cx="1391920" cy="218440"/>
          </a:xfrm>
          <a:prstGeom prst="rect">
            <a:avLst/>
          </a:prstGeom>
          <a:solidFill>
            <a:schemeClr val="bg1"/>
          </a:solidFill>
        </p:spPr>
        <p:style>
          <a:lnRef idx="3">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solidFill>
                  <a:schemeClr val="tx1"/>
                </a:solidFill>
                <a:latin typeface="Times New Roman" panose="02020603050405020304" charset="0"/>
                <a:cs typeface="Times New Roman" panose="02020603050405020304" charset="0"/>
              </a:rPr>
              <a:t>Layer Norm</a:t>
            </a:r>
          </a:p>
        </p:txBody>
      </p:sp>
      <p:sp>
        <p:nvSpPr>
          <p:cNvPr id="116" name="Text Box 361">
            <a:extLst>
              <a:ext uri="{FF2B5EF4-FFF2-40B4-BE49-F238E27FC236}">
                <a16:creationId xmlns:a16="http://schemas.microsoft.com/office/drawing/2014/main" id="{2A952817-1D3D-24EA-765D-ECC0F1AB924B}"/>
              </a:ext>
            </a:extLst>
          </p:cNvPr>
          <p:cNvSpPr txBox="1"/>
          <p:nvPr/>
        </p:nvSpPr>
        <p:spPr>
          <a:xfrm>
            <a:off x="9003937" y="5555469"/>
            <a:ext cx="209005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200">
                <a:latin typeface="Times New Roman" panose="02020603050405020304" charset="0"/>
                <a:cs typeface="Times New Roman" panose="02020603050405020304" charset="0"/>
              </a:rPr>
              <a:t>Fig. 8. Channel Gating Block</a:t>
            </a:r>
          </a:p>
        </p:txBody>
      </p:sp>
      <p:cxnSp>
        <p:nvCxnSpPr>
          <p:cNvPr id="124" name="Straight Arrow Connector 123">
            <a:extLst>
              <a:ext uri="{FF2B5EF4-FFF2-40B4-BE49-F238E27FC236}">
                <a16:creationId xmlns:a16="http://schemas.microsoft.com/office/drawing/2014/main" id="{4C36FD62-BBFD-2936-25A3-7C83E7D59F78}"/>
              </a:ext>
            </a:extLst>
          </p:cNvPr>
          <p:cNvCxnSpPr/>
          <p:nvPr/>
        </p:nvCxnSpPr>
        <p:spPr>
          <a:xfrm flipV="1">
            <a:off x="10071508" y="5095394"/>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0" name="Straight Arrow Connector 129">
            <a:extLst>
              <a:ext uri="{FF2B5EF4-FFF2-40B4-BE49-F238E27FC236}">
                <a16:creationId xmlns:a16="http://schemas.microsoft.com/office/drawing/2014/main" id="{73A63259-331C-3528-8C5C-5BF804F4C5FD}"/>
              </a:ext>
            </a:extLst>
          </p:cNvPr>
          <p:cNvCxnSpPr/>
          <p:nvPr/>
        </p:nvCxnSpPr>
        <p:spPr>
          <a:xfrm flipV="1">
            <a:off x="10073413" y="4730904"/>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1" name="Straight Arrow Connector 130">
            <a:extLst>
              <a:ext uri="{FF2B5EF4-FFF2-40B4-BE49-F238E27FC236}">
                <a16:creationId xmlns:a16="http://schemas.microsoft.com/office/drawing/2014/main" id="{1C5C45B9-BE92-6CF4-9D63-1A0A167E80DD}"/>
              </a:ext>
            </a:extLst>
          </p:cNvPr>
          <p:cNvCxnSpPr/>
          <p:nvPr/>
        </p:nvCxnSpPr>
        <p:spPr>
          <a:xfrm flipV="1">
            <a:off x="10069603" y="3666644"/>
            <a:ext cx="1905" cy="13652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cxnSp>
        <p:nvCxnSpPr>
          <p:cNvPr id="136" name="Straight Arrow Connector 135">
            <a:extLst>
              <a:ext uri="{FF2B5EF4-FFF2-40B4-BE49-F238E27FC236}">
                <a16:creationId xmlns:a16="http://schemas.microsoft.com/office/drawing/2014/main" id="{8DBBDEDB-4284-8A21-4998-DD18CC9E78E9}"/>
              </a:ext>
            </a:extLst>
          </p:cNvPr>
          <p:cNvCxnSpPr/>
          <p:nvPr/>
        </p:nvCxnSpPr>
        <p:spPr>
          <a:xfrm flipV="1">
            <a:off x="10068968" y="3284374"/>
            <a:ext cx="635" cy="165735"/>
          </a:xfrm>
          <a:prstGeom prst="straightConnector1">
            <a:avLst/>
          </a:prstGeom>
          <a:ln>
            <a:tailEnd type="arrow" w="med" len="med"/>
          </a:ln>
        </p:spPr>
        <p:style>
          <a:lnRef idx="2">
            <a:prstClr val="black"/>
          </a:lnRef>
          <a:fillRef idx="0">
            <a:srgbClr val="FFFFFF"/>
          </a:fillRef>
          <a:effectRef idx="0">
            <a:srgbClr val="FFFFFF"/>
          </a:effectRef>
          <a:fontRef idx="minor">
            <a:schemeClr val="tx1"/>
          </a:fontRef>
        </p:style>
      </p:cxnSp>
      <p:sp>
        <p:nvSpPr>
          <p:cNvPr id="137" name="Rounded Rectangle 368">
            <a:extLst>
              <a:ext uri="{FF2B5EF4-FFF2-40B4-BE49-F238E27FC236}">
                <a16:creationId xmlns:a16="http://schemas.microsoft.com/office/drawing/2014/main" id="{7FEDD720-143D-E925-D668-66B08F395790}"/>
              </a:ext>
            </a:extLst>
          </p:cNvPr>
          <p:cNvSpPr/>
          <p:nvPr/>
        </p:nvSpPr>
        <p:spPr>
          <a:xfrm>
            <a:off x="3130323" y="3982874"/>
            <a:ext cx="811530" cy="439420"/>
          </a:xfrm>
          <a:prstGeom prst="roundRect">
            <a:avLst/>
          </a:prstGeom>
          <a:solidFill>
            <a:srgbClr val="ECF2EE"/>
          </a:solidFill>
        </p:spPr>
        <p:style>
          <a:lnRef idx="2">
            <a:prstClr val="black"/>
          </a:lnRef>
          <a:fillRef idx="0">
            <a:srgbClr val="FFFFFF"/>
          </a:fillRef>
          <a:effectRef idx="0">
            <a:srgbClr val="FFFFFF"/>
          </a:effectRef>
          <a:fontRef idx="minor">
            <a:schemeClr val="tx1"/>
          </a:fontRef>
        </p:style>
        <p:txBody>
          <a:bodyPr rtlCol="0" anchor="ctr"/>
          <a:lstStyle>
            <a:defPPr>
              <a:defRPr lang="en-US">
                <a:solidFill>
                  <a:schemeClr val="tx1"/>
                </a:solidFill>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000">
                <a:latin typeface="Times New Roman" panose="02020603050405020304" charset="0"/>
                <a:cs typeface="Times New Roman" panose="02020603050405020304" charset="0"/>
              </a:rPr>
              <a:t>Channel Gating</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4"/>
          <p:cNvSpPr txBox="1"/>
          <p:nvPr/>
        </p:nvSpPr>
        <p:spPr>
          <a:xfrm>
            <a:off x="412115" y="363855"/>
            <a:ext cx="8936990" cy="398780"/>
          </a:xfrm>
          <a:prstGeom prst="rect">
            <a:avLst/>
          </a:prstGeom>
          <a:noFill/>
        </p:spPr>
        <p:txBody>
          <a:bodyPr wrap="square" rtlCol="0" anchor="t">
            <a:spAutoFit/>
          </a:bodyPr>
          <a:lstStyle/>
          <a:p>
            <a:pPr algn="l"/>
            <a:r>
              <a:rPr lang="en-US" altLang="en-US" sz="2000" b="1">
                <a:solidFill>
                  <a:schemeClr val="accent1">
                    <a:lumMod val="50000"/>
                  </a:schemeClr>
                </a:solidFill>
                <a:latin typeface="Times New Roman" panose="02020603050405020304" pitchFamily="18" charset="0"/>
                <a:ea typeface="Microsoft YaHei" panose="020B0503020204020204" charset="-122"/>
                <a:cs typeface="Times New Roman" panose="02020603050405020304" pitchFamily="18" charset="0"/>
              </a:rPr>
              <a:t>Dataset and Experiments Setting</a:t>
            </a:r>
          </a:p>
        </p:txBody>
      </p:sp>
      <p:sp>
        <p:nvSpPr>
          <p:cNvPr id="213" name="Text Box 212"/>
          <p:cNvSpPr txBox="1"/>
          <p:nvPr/>
        </p:nvSpPr>
        <p:spPr>
          <a:xfrm>
            <a:off x="11803380" y="6551295"/>
            <a:ext cx="388620" cy="306705"/>
          </a:xfrm>
          <a:prstGeom prst="rect">
            <a:avLst/>
          </a:prstGeom>
          <a:noFill/>
        </p:spPr>
        <p:txBody>
          <a:bodyPr wrap="square" rtlCol="0">
            <a:spAutoFit/>
          </a:bodyPr>
          <a:lstStyle/>
          <a:p>
            <a:pPr algn="ctr"/>
            <a:r>
              <a:rPr lang="en-US" sz="1400">
                <a:latin typeface="Times New Roman" panose="02020603050405020304" pitchFamily="18" charset="0"/>
                <a:cs typeface="Times New Roman" panose="02020603050405020304" pitchFamily="18" charset="0"/>
              </a:rPr>
              <a:t>11</a:t>
            </a:r>
          </a:p>
        </p:txBody>
      </p:sp>
      <p:sp>
        <p:nvSpPr>
          <p:cNvPr id="3" name="Text Box 1">
            <a:extLst>
              <a:ext uri="{FF2B5EF4-FFF2-40B4-BE49-F238E27FC236}">
                <a16:creationId xmlns:a16="http://schemas.microsoft.com/office/drawing/2014/main" id="{395CBAA7-0246-6D00-CC31-483699A59831}"/>
              </a:ext>
            </a:extLst>
          </p:cNvPr>
          <p:cNvSpPr txBox="1"/>
          <p:nvPr/>
        </p:nvSpPr>
        <p:spPr>
          <a:xfrm>
            <a:off x="412115" y="1049655"/>
            <a:ext cx="11407775" cy="2638992"/>
          </a:xfrm>
          <a:prstGeom prst="rect">
            <a:avLst/>
          </a:prstGeom>
          <a:solidFill>
            <a:schemeClr val="bg1"/>
          </a:solidFill>
          <a:ln w="3175">
            <a:solidFill>
              <a:schemeClr val="tx1"/>
            </a:solidFill>
            <a:prstDash val="sysDot"/>
          </a:ln>
        </p:spPr>
        <p:txBody>
          <a:bodyPr wrap="square" rtlCol="0">
            <a:spAutoFit/>
          </a:bodyPr>
          <a:lstStyle/>
          <a:p>
            <a:pPr marL="285750" indent="-285750" algn="just">
              <a:lnSpc>
                <a:spcPct val="150000"/>
              </a:lnSpc>
              <a:buFontTx/>
              <a:buChar char="-"/>
            </a:pPr>
            <a:r>
              <a:rPr lang="en-US" altLang="en-US" sz="1400">
                <a:latin typeface="Times New Roman" panose="02020603050405020304" pitchFamily="18" charset="0"/>
                <a:cs typeface="Times New Roman" panose="02020603050405020304" pitchFamily="18" charset="0"/>
              </a:rPr>
              <a:t>DSEC-Detection dataset</a:t>
            </a:r>
            <a:r>
              <a:rPr lang="en-US" altLang="en-US" sz="1400" b="1">
                <a:latin typeface="Times New Roman" panose="02020603050405020304" pitchFamily="18" charset="0"/>
                <a:cs typeface="Times New Roman" panose="02020603050405020304" pitchFamily="18" charset="0"/>
              </a:rPr>
              <a:t> </a:t>
            </a:r>
            <a:r>
              <a:rPr lang="en-US" altLang="en-US" sz="1400">
                <a:latin typeface="Times New Roman" panose="02020603050405020304" pitchFamily="18" charset="0"/>
                <a:cs typeface="Times New Roman" panose="02020603050405020304" pitchFamily="18" charset="0"/>
              </a:rPr>
              <a:t>[</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10</a:t>
            </a:r>
            <a:r>
              <a:rPr lang="en-US" altLang="en-US" sz="1400">
                <a:latin typeface="Times New Roman" panose="02020603050405020304" pitchFamily="18" charset="0"/>
                <a:cs typeface="Times New Roman" panose="02020603050405020304" pitchFamily="18" charset="0"/>
              </a:rPr>
              <a:t>] extends the original DSEC collection [</a:t>
            </a:r>
            <a:r>
              <a:rPr lang="en-US" altLang="en-US" sz="1400">
                <a:solidFill>
                  <a:schemeClr val="tx2">
                    <a:lumMod val="50000"/>
                    <a:lumOff val="50000"/>
                  </a:schemeClr>
                </a:solidFill>
                <a:latin typeface="Times New Roman" panose="02020603050405020304" pitchFamily="18" charset="0"/>
                <a:cs typeface="Times New Roman" panose="02020603050405020304" pitchFamily="18" charset="0"/>
              </a:rPr>
              <a:t>11</a:t>
            </a:r>
            <a:r>
              <a:rPr lang="en-US" altLang="en-US" sz="1400">
                <a:latin typeface="Times New Roman" panose="02020603050405020304" pitchFamily="18" charset="0"/>
                <a:cs typeface="Times New Roman" panose="02020603050405020304" pitchFamily="18" charset="0"/>
              </a:rPr>
              <a:t>] by providing high-quality bounding box annotations on sequences recorded using a multi-sensor driving platform equipped with Prophesee Gen3.1 event cameras and synchronized FLIR Blackfly S color cameras. It comprises 60 sequences in total, divided into 47 training sequences (63,239 frames) and 13 test sequences (15,105 frames).</a:t>
            </a:r>
          </a:p>
          <a:p>
            <a:pPr marL="285750" indent="-285750" algn="just">
              <a:lnSpc>
                <a:spcPct val="150000"/>
              </a:lnSpc>
              <a:buFontTx/>
              <a:buChar char="-"/>
            </a:pPr>
            <a:endParaRPr lang="en-US" altLang="en-US" sz="1400">
              <a:latin typeface="Times New Roman" panose="02020603050405020304" pitchFamily="18" charset="0"/>
              <a:cs typeface="Times New Roman" panose="02020603050405020304" pitchFamily="18" charset="0"/>
            </a:endParaRPr>
          </a:p>
          <a:p>
            <a:pPr marL="285750" indent="-285750" algn="just">
              <a:lnSpc>
                <a:spcPct val="150000"/>
              </a:lnSpc>
              <a:buFontTx/>
              <a:buChar char="-"/>
            </a:pPr>
            <a:r>
              <a:rPr lang="en-US" altLang="en-US" sz="1400">
                <a:latin typeface="Times New Roman" panose="02020603050405020304" pitchFamily="18" charset="0"/>
                <a:cs typeface="Times New Roman" panose="02020603050405020304" pitchFamily="18" charset="0"/>
              </a:rPr>
              <a:t>The model is trained using the Stochastic Gradient Descent (SGD) optimizer with a learning rate of 0.01, momentum of 0.9, and a batch size of 16. To improve generalization, we apply a set of data augmentation techniques, including random scaling, translation, Mosaic composition, image resizing, and horizontal flipping. Training is performed for 30 epochs, with early stopping based on validation performance to prevent overfitting. All experiments are conducted on a NVIDIA RTX 3090 GPU.</a:t>
            </a:r>
          </a:p>
        </p:txBody>
      </p:sp>
      <p:pic>
        <p:nvPicPr>
          <p:cNvPr id="9" name="Picture 8">
            <a:extLst>
              <a:ext uri="{FF2B5EF4-FFF2-40B4-BE49-F238E27FC236}">
                <a16:creationId xmlns:a16="http://schemas.microsoft.com/office/drawing/2014/main" id="{EC6721DC-1159-9844-9516-784A9595F02D}"/>
              </a:ext>
            </a:extLst>
          </p:cNvPr>
          <p:cNvPicPr>
            <a:picLocks noChangeAspect="1"/>
          </p:cNvPicPr>
          <p:nvPr/>
        </p:nvPicPr>
        <p:blipFill>
          <a:blip r:embed="rId2"/>
          <a:stretch>
            <a:fillRect/>
          </a:stretch>
        </p:blipFill>
        <p:spPr>
          <a:xfrm>
            <a:off x="1915885" y="4105482"/>
            <a:ext cx="3129643" cy="1838117"/>
          </a:xfrm>
          <a:prstGeom prst="rect">
            <a:avLst/>
          </a:prstGeom>
          <a:ln>
            <a:solidFill>
              <a:schemeClr val="tx1"/>
            </a:solidFill>
          </a:ln>
        </p:spPr>
      </p:pic>
      <p:sp>
        <p:nvSpPr>
          <p:cNvPr id="10" name="Text Box 255">
            <a:extLst>
              <a:ext uri="{FF2B5EF4-FFF2-40B4-BE49-F238E27FC236}">
                <a16:creationId xmlns:a16="http://schemas.microsoft.com/office/drawing/2014/main" id="{D6D912B0-0AD8-CBDF-BD52-F5CE53B2E647}"/>
              </a:ext>
            </a:extLst>
          </p:cNvPr>
          <p:cNvSpPr txBox="1"/>
          <p:nvPr/>
        </p:nvSpPr>
        <p:spPr>
          <a:xfrm>
            <a:off x="1915886" y="5943599"/>
            <a:ext cx="3129642"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200">
                <a:latin typeface="Times New Roman" panose="02020603050405020304" charset="0"/>
                <a:cs typeface="Times New Roman" panose="02020603050405020304" charset="0"/>
              </a:rPr>
              <a:t>Fig. 9. The sensor suite mounted on top of a car</a:t>
            </a:r>
          </a:p>
        </p:txBody>
      </p:sp>
      <p:pic>
        <p:nvPicPr>
          <p:cNvPr id="12" name="Picture 11">
            <a:extLst>
              <a:ext uri="{FF2B5EF4-FFF2-40B4-BE49-F238E27FC236}">
                <a16:creationId xmlns:a16="http://schemas.microsoft.com/office/drawing/2014/main" id="{851699C7-98B5-255E-A556-C1839911113A}"/>
              </a:ext>
            </a:extLst>
          </p:cNvPr>
          <p:cNvPicPr>
            <a:picLocks noChangeAspect="1"/>
          </p:cNvPicPr>
          <p:nvPr/>
        </p:nvPicPr>
        <p:blipFill>
          <a:blip r:embed="rId3"/>
          <a:stretch>
            <a:fillRect/>
          </a:stretch>
        </p:blipFill>
        <p:spPr>
          <a:xfrm>
            <a:off x="7294203" y="3955697"/>
            <a:ext cx="2856725" cy="2137686"/>
          </a:xfrm>
          <a:prstGeom prst="rect">
            <a:avLst/>
          </a:prstGeom>
          <a:ln>
            <a:solidFill>
              <a:schemeClr val="tx1"/>
            </a:solidFill>
          </a:ln>
        </p:spPr>
      </p:pic>
      <p:sp>
        <p:nvSpPr>
          <p:cNvPr id="13" name="Text Box 255">
            <a:extLst>
              <a:ext uri="{FF2B5EF4-FFF2-40B4-BE49-F238E27FC236}">
                <a16:creationId xmlns:a16="http://schemas.microsoft.com/office/drawing/2014/main" id="{B602550E-A804-4C6F-99D0-FF541EA3DA43}"/>
              </a:ext>
            </a:extLst>
          </p:cNvPr>
          <p:cNvSpPr txBox="1"/>
          <p:nvPr/>
        </p:nvSpPr>
        <p:spPr>
          <a:xfrm>
            <a:off x="7443687" y="6104686"/>
            <a:ext cx="2557756" cy="27699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en-US" sz="1200">
                <a:latin typeface="Times New Roman" panose="02020603050405020304" charset="0"/>
                <a:cs typeface="Times New Roman" panose="02020603050405020304" charset="0"/>
              </a:rPr>
              <a:t>Fig. 10. DSEC-Detection dataset</a:t>
            </a:r>
          </a:p>
        </p:txBody>
      </p:sp>
    </p:spTree>
    <p:extLst>
      <p:ext uri="{BB962C8B-B14F-4D97-AF65-F5344CB8AC3E}">
        <p14:creationId xmlns:p14="http://schemas.microsoft.com/office/powerpoint/2010/main" val="12374247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BLE_ENDDRAG_ORIGIN_RECT" val="594*137"/>
  <p:tag name="TABLE_ENDDRAG_RECT" val="30*110*594*137"/>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28241</TotalTime>
  <Words>1981</Words>
  <Application>Microsoft Office PowerPoint</Application>
  <PresentationFormat>Widescreen</PresentationFormat>
  <Paragraphs>332</Paragraphs>
  <Slides>15</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Microsoft JhengHei</vt:lpstr>
      <vt:lpstr>Aptos</vt:lpstr>
      <vt:lpstr>Aptos Display</vt:lpstr>
      <vt:lpstr>Arial</vt:lpstr>
      <vt:lpstr>Cambria Math</vt:lpstr>
      <vt:lpstr>Montserrat</vt:lpstr>
      <vt:lpstr>Noto Sans Ugaritic</vt:lpstr>
      <vt:lpstr>Times New Roman</vt:lpstr>
      <vt:lpstr>Office Theme</vt:lpstr>
      <vt:lpstr>Research Progress Report  Adaptive Token Fusion Transformer for Multi-Modal Object Detection with RGB and Event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 Minh</dc:creator>
  <cp:lastModifiedBy>La Minh</cp:lastModifiedBy>
  <cp:revision>292</cp:revision>
  <dcterms:created xsi:type="dcterms:W3CDTF">2025-05-16T08:10:00Z</dcterms:created>
  <dcterms:modified xsi:type="dcterms:W3CDTF">2025-07-17T09:32:31Z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BC10722BB5F3434EAECB9D0AD2D26F03_12</vt:lpwstr>
  </property>
  <property fmtid="{D5CDD505-2E9C-101B-9397-08002B2CF9AE}" pid="3" name="KSOProductBuildVer">
    <vt:lpwstr>1033-12.2.0.21546</vt:lpwstr>
  </property>
</Properties>
</file>